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5.svg" ContentType="image/svg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257" r:id="rId5"/>
    <p:sldId id="258" r:id="rId6"/>
    <p:sldId id="259" r:id="rId7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3" r:id="rId18"/>
    <p:sldId id="284" r:id="rId19"/>
    <p:sldId id="269" r:id="rId20"/>
    <p:sldId id="285" r:id="rId21"/>
    <p:sldId id="286" r:id="rId22"/>
    <p:sldId id="287" r:id="rId23"/>
    <p:sldId id="270" r:id="rId24"/>
    <p:sldId id="271" r:id="rId25"/>
    <p:sldId id="272" r:id="rId26"/>
    <p:sldId id="273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30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>
            <a:off x="1520410" y="1352910"/>
            <a:ext cx="4186489" cy="4186489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28863" r="15447" b="27063"/>
          <a:stretch>
            <a:fillRect/>
          </a:stretch>
        </p:blipFill>
        <p:spPr>
          <a:xfrm>
            <a:off x="1338540" y="1630295"/>
            <a:ext cx="5096727" cy="3660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059488" y="1838014"/>
            <a:ext cx="5257800" cy="21540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0"/>
            </p:custDataLst>
          </p:nvPr>
        </p:nvSpPr>
        <p:spPr>
          <a:xfrm>
            <a:off x="8424588" y="7834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8437288" y="4286496"/>
            <a:ext cx="28673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13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5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6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>
            <a:off x="10090688" y="210060"/>
            <a:ext cx="1891762" cy="1536190"/>
          </a:xfrm>
          <a:custGeom>
            <a:avLst/>
            <a:gdLst>
              <a:gd name="connsiteX0" fmla="*/ 0 w 1891762"/>
              <a:gd name="connsiteY0" fmla="*/ 0 h 1536190"/>
              <a:gd name="connsiteX1" fmla="*/ 1707445 w 1891762"/>
              <a:gd name="connsiteY1" fmla="*/ 0 h 1536190"/>
              <a:gd name="connsiteX2" fmla="*/ 1891762 w 1891762"/>
              <a:gd name="connsiteY2" fmla="*/ 184317 h 1536190"/>
              <a:gd name="connsiteX3" fmla="*/ 1891762 w 1891762"/>
              <a:gd name="connsiteY3" fmla="*/ 1509387 h 1536190"/>
              <a:gd name="connsiteX4" fmla="*/ 1770597 w 1891762"/>
              <a:gd name="connsiteY4" fmla="*/ 1527879 h 1536190"/>
              <a:gd name="connsiteX5" fmla="*/ 1606012 w 1891762"/>
              <a:gd name="connsiteY5" fmla="*/ 1536190 h 1536190"/>
              <a:gd name="connsiteX6" fmla="*/ 4598 w 1891762"/>
              <a:gd name="connsiteY6" fmla="*/ 91050 h 15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762" h="1536190">
                <a:moveTo>
                  <a:pt x="0" y="0"/>
                </a:moveTo>
                <a:lnTo>
                  <a:pt x="1707445" y="0"/>
                </a:lnTo>
                <a:cubicBezTo>
                  <a:pt x="1809240" y="0"/>
                  <a:pt x="1891762" y="82522"/>
                  <a:pt x="1891762" y="184317"/>
                </a:cubicBezTo>
                <a:lnTo>
                  <a:pt x="1891762" y="1509387"/>
                </a:lnTo>
                <a:lnTo>
                  <a:pt x="1770597" y="1527879"/>
                </a:lnTo>
                <a:cubicBezTo>
                  <a:pt x="1716483" y="1533375"/>
                  <a:pt x="1661576" y="1536190"/>
                  <a:pt x="1606012" y="1536190"/>
                </a:cubicBezTo>
                <a:cubicBezTo>
                  <a:pt x="772549" y="1536190"/>
                  <a:pt x="87032" y="902764"/>
                  <a:pt x="4598" y="910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1000"/>
                    </a14:imgEffect>
                    <a14:imgEffect>
                      <a14:saturation sat="1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034" r="13947" b="7599"/>
          <a:stretch>
            <a:fillRect/>
          </a:stretch>
        </p:blipFill>
        <p:spPr>
          <a:xfrm>
            <a:off x="9914925" y="352821"/>
            <a:ext cx="1798839" cy="1496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39788" y="768400"/>
            <a:ext cx="16748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3"/>
            </p:custDataLst>
          </p:nvPr>
        </p:nvSpPr>
        <p:spPr>
          <a:xfrm>
            <a:off x="6563698" y="1438284"/>
            <a:ext cx="4624439" cy="4624439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27032" r="15989" b="28718"/>
          <a:stretch>
            <a:fillRect/>
          </a:stretch>
        </p:blipFill>
        <p:spPr>
          <a:xfrm flipH="1">
            <a:off x="6356274" y="1950958"/>
            <a:ext cx="5129819" cy="34755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39" t="12621" r="32312" b="76459"/>
          <a:stretch>
            <a:fillRect/>
          </a:stretch>
        </p:blipFill>
        <p:spPr>
          <a:xfrm flipH="1">
            <a:off x="6287062" y="2980657"/>
            <a:ext cx="687711" cy="596818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0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11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2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7113" y="3347719"/>
            <a:ext cx="4918392" cy="2393500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874713" y="1556649"/>
            <a:ext cx="4918392" cy="16545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>
                  <a:gsLst>
                    <a:gs pos="25000">
                      <a:schemeClr val="accent1"/>
                    </a:gs>
                    <a:gs pos="7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3"/>
            </p:custDataLst>
          </p:nvPr>
        </p:nvSpPr>
        <p:spPr>
          <a:xfrm>
            <a:off x="1331177" y="1477439"/>
            <a:ext cx="4186489" cy="4186489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2621" r="16821" b="18395"/>
          <a:stretch>
            <a:fillRect/>
          </a:stretch>
        </p:blipFill>
        <p:spPr>
          <a:xfrm>
            <a:off x="719851" y="1698346"/>
            <a:ext cx="5201977" cy="3655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5909128" y="1967673"/>
            <a:ext cx="5402343" cy="196540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424926" y="7707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444171" y="427076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>
            <p:custDataLst>
              <p:tags r:id="rId13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7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7" Type="http://schemas.openxmlformats.org/officeDocument/2006/relationships/theme" Target="../theme/theme2.xml"/><Relationship Id="rId26" Type="http://schemas.openxmlformats.org/officeDocument/2006/relationships/tags" Target="../tags/tag97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microsoft.com/office/2007/relationships/hdphoto" Target="../media/image8.wdp"/><Relationship Id="rId15" Type="http://schemas.openxmlformats.org/officeDocument/2006/relationships/image" Target="../media/image7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91000">
                <a:schemeClr val="accent1">
                  <a:alpha val="1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11229340" y="5959475"/>
            <a:ext cx="962660" cy="898525"/>
          </a:xfrm>
          <a:custGeom>
            <a:avLst/>
            <a:gdLst>
              <a:gd name="connsiteX0" fmla="*/ 962603 w 962603"/>
              <a:gd name="connsiteY0" fmla="*/ 0 h 893272"/>
              <a:gd name="connsiteX1" fmla="*/ 962603 w 962603"/>
              <a:gd name="connsiteY1" fmla="*/ 893272 h 893272"/>
              <a:gd name="connsiteX2" fmla="*/ 0 w 962603"/>
              <a:gd name="connsiteY2" fmla="*/ 893272 h 893272"/>
              <a:gd name="connsiteX3" fmla="*/ 64673 w 962603"/>
              <a:gd name="connsiteY3" fmla="*/ 779991 h 893272"/>
              <a:gd name="connsiteX4" fmla="*/ 885689 w 962603"/>
              <a:gd name="connsiteY4" fmla="*/ 34483 h 89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3" h="893272">
                <a:moveTo>
                  <a:pt x="962603" y="0"/>
                </a:moveTo>
                <a:lnTo>
                  <a:pt x="962603" y="893272"/>
                </a:lnTo>
                <a:lnTo>
                  <a:pt x="0" y="893272"/>
                </a:lnTo>
                <a:lnTo>
                  <a:pt x="64673" y="779991"/>
                </a:lnTo>
                <a:cubicBezTo>
                  <a:pt x="265151" y="463105"/>
                  <a:pt x="549131" y="204294"/>
                  <a:pt x="885689" y="344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15369" r="21085" b="16072"/>
          <a:stretch>
            <a:fillRect/>
          </a:stretch>
        </p:blipFill>
        <p:spPr>
          <a:xfrm flipH="1">
            <a:off x="10962813" y="5698875"/>
            <a:ext cx="1149325" cy="108000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7"/>
            </p:custDataLst>
          </p:nvPr>
        </p:nvSpPr>
        <p:spPr>
          <a:xfrm>
            <a:off x="10863547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18"/>
            </p:custDataLst>
          </p:nvPr>
        </p:nvSpPr>
        <p:spPr>
          <a:xfrm>
            <a:off x="11052781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9"/>
            </p:custDataLst>
          </p:nvPr>
        </p:nvSpPr>
        <p:spPr>
          <a:xfrm>
            <a:off x="11242015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20"/>
            </p:custDataLst>
          </p:nvPr>
        </p:nvSpPr>
        <p:spPr>
          <a:xfrm>
            <a:off x="11431248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image" Target="../media/image15.jpe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4.xml"/><Relationship Id="rId11" Type="http://schemas.openxmlformats.org/officeDocument/2006/relationships/image" Target="../media/image16.jpeg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image" Target="../media/image17.jpeg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18.xml"/><Relationship Id="rId11" Type="http://schemas.openxmlformats.org/officeDocument/2006/relationships/image" Target="../media/image18.jpeg"/><Relationship Id="rId10" Type="http://schemas.openxmlformats.org/officeDocument/2006/relationships/tags" Target="../tags/tag217.xml"/><Relationship Id="rId1" Type="http://schemas.openxmlformats.org/officeDocument/2006/relationships/tags" Target="../tags/tag20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19.jpeg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7.xml"/><Relationship Id="rId1" Type="http://schemas.openxmlformats.org/officeDocument/2006/relationships/tags" Target="../tags/tag21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4" Type="http://schemas.openxmlformats.org/officeDocument/2006/relationships/slideLayout" Target="../slideLayouts/slideLayout14.xml"/><Relationship Id="rId23" Type="http://schemas.openxmlformats.org/officeDocument/2006/relationships/tags" Target="../tags/tag123.xml"/><Relationship Id="rId22" Type="http://schemas.openxmlformats.org/officeDocument/2006/relationships/tags" Target="../tags/tag122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2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image" Target="../media/image21.jpeg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20.jpeg"/><Relationship Id="rId2" Type="http://schemas.openxmlformats.org/officeDocument/2006/relationships/tags" Target="../tags/tag232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38.xml"/><Relationship Id="rId1" Type="http://schemas.openxmlformats.org/officeDocument/2006/relationships/tags" Target="../tags/tag23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image" Target="../media/image23.jpeg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image" Target="../media/image22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40.xml"/><Relationship Id="rId19" Type="http://schemas.openxmlformats.org/officeDocument/2006/relationships/tags" Target="../tags/tag251.xml"/><Relationship Id="rId18" Type="http://schemas.openxmlformats.org/officeDocument/2006/relationships/image" Target="../media/image27.svg"/><Relationship Id="rId17" Type="http://schemas.openxmlformats.org/officeDocument/2006/relationships/image" Target="../media/image26.png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image" Target="../media/image25.svg"/><Relationship Id="rId13" Type="http://schemas.openxmlformats.org/officeDocument/2006/relationships/image" Target="../media/image24.png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3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../media/image28.jpe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9.xml"/><Relationship Id="rId1" Type="http://schemas.openxmlformats.org/officeDocument/2006/relationships/tags" Target="../tags/tag25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76.xml"/><Relationship Id="rId16" Type="http://schemas.openxmlformats.org/officeDocument/2006/relationships/tags" Target="../tags/tag275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image" Target="../media/image32.jpeg"/><Relationship Id="rId12" Type="http://schemas.openxmlformats.org/officeDocument/2006/relationships/tags" Target="../tags/tag272.xml"/><Relationship Id="rId11" Type="http://schemas.openxmlformats.org/officeDocument/2006/relationships/image" Target="../media/image31.jpeg"/><Relationship Id="rId10" Type="http://schemas.openxmlformats.org/officeDocument/2006/relationships/tags" Target="../tags/tag271.xml"/><Relationship Id="rId1" Type="http://schemas.openxmlformats.org/officeDocument/2006/relationships/tags" Target="../tags/tag26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image" Target="../media/image33.jpe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5.xml"/><Relationship Id="rId1" Type="http://schemas.openxmlformats.org/officeDocument/2006/relationships/tags" Target="../tags/tag27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34.jpe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image" Target="../media/image36.jpeg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image" Target="../media/image35.jpeg"/><Relationship Id="rId10" Type="http://schemas.openxmlformats.org/officeDocument/2006/relationships/tags" Target="../tags/tag294.xml"/><Relationship Id="rId1" Type="http://schemas.openxmlformats.org/officeDocument/2006/relationships/tags" Target="../tags/tag28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../media/image10.jpeg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9.jpe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34.xml"/><Relationship Id="rId1" Type="http://schemas.openxmlformats.org/officeDocument/2006/relationships/tags" Target="../tags/tag1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11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12.jpeg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image" Target="../media/image13.jpeg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../media/image14.jpe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论文标题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解决方案与验证方法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0e493bda-2d38-11ef-941f-aa7938c7f6b3.jpg@base@tag=imgScale&amp;m=1&amp;w=1399&amp;h=817&amp;q=950e493bda-2d38-11ef-941f-aa7938c7f6b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0800" b="20800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提出解决方案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针对问题提出具体解决方案，明确实施步骤。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验证方法设计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设计实验或调研，验证解决方案的有效性。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0e493cef-2d38-11ef-941f-aa7938c7f6b3.jpg@base@tag=imgScale&amp;m=1&amp;w=1399&amp;h=817&amp;q=950e493cef-2d38-11ef-941f-aa7938c7f6b3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10185" b="10185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论文精读内容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/>
              <a:t>引言部分解读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方法论分析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系统架构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模块分析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实验结果探讨</a:t>
            </a:r>
            <a:r>
              <a:rPr lang="zh-CN" altLang="en-US" sz="1400" dirty="0"/>
              <a:t>（如果有多个实验，可以多复制几次本页）</a:t>
            </a:r>
            <a:endParaRPr lang="zh-CN" altLang="en-US" sz="14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数据集与评价指标</a:t>
            </a:r>
            <a:endParaRPr lang="zh-CN" altLang="en-US" dirty="0"/>
          </a:p>
        </p:txBody>
      </p:sp>
      <p:sp>
        <p:nvSpPr>
          <p:cNvPr id="21" name="圆角矩形 5"/>
          <p:cNvSpPr/>
          <p:nvPr>
            <p:custDataLst>
              <p:tags r:id="rId4"/>
            </p:custDataLst>
          </p:nvPr>
        </p:nvSpPr>
        <p:spPr>
          <a:xfrm>
            <a:off x="6188838" y="2136140"/>
            <a:ext cx="458559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1207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04040"/>
                </a:solidFill>
                <a:latin typeface="+mn-ea"/>
                <a:cs typeface="+mn-ea"/>
              </a:rPr>
              <a:t>根据任务选择恰当指标</a:t>
            </a:r>
            <a:endParaRPr lang="zh-CN" altLang="en-US" dirty="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71207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+mn-ea"/>
                <a:cs typeface="+mn-ea"/>
              </a:rPr>
              <a:t>评价指标选择</a:t>
            </a:r>
            <a:endParaRPr kumimoji="1" lang="zh-CN" altLang="en-US" sz="2400" b="1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9" name="图片 32" descr="3b32313630313135353be59088e6a0bc"/>
          <p:cNvSpPr/>
          <p:nvPr>
            <p:custDataLst>
              <p:tags r:id="rId7"/>
            </p:custDataLst>
          </p:nvPr>
        </p:nvSpPr>
        <p:spPr>
          <a:xfrm>
            <a:off x="6737478" y="2578735"/>
            <a:ext cx="503868" cy="488982"/>
          </a:xfrm>
          <a:custGeom>
            <a:avLst/>
            <a:gdLst>
              <a:gd name="connsiteX0" fmla="*/ 140735 w 503868"/>
              <a:gd name="connsiteY0" fmla="*/ 75785 h 488982"/>
              <a:gd name="connsiteX1" fmla="*/ 140735 w 503868"/>
              <a:gd name="connsiteY1" fmla="*/ 120269 h 488982"/>
              <a:gd name="connsiteX2" fmla="*/ 126166 w 503868"/>
              <a:gd name="connsiteY2" fmla="*/ 134838 h 488982"/>
              <a:gd name="connsiteX3" fmla="*/ 111597 w 503868"/>
              <a:gd name="connsiteY3" fmla="*/ 120269 h 488982"/>
              <a:gd name="connsiteX4" fmla="*/ 111597 w 503868"/>
              <a:gd name="connsiteY4" fmla="*/ 75785 h 488982"/>
              <a:gd name="connsiteX5" fmla="*/ 53419 w 503868"/>
              <a:gd name="connsiteY5" fmla="*/ 75785 h 488982"/>
              <a:gd name="connsiteX6" fmla="*/ 36249 w 503868"/>
              <a:gd name="connsiteY6" fmla="*/ 82897 h 488982"/>
              <a:gd name="connsiteX7" fmla="*/ 29137 w 503868"/>
              <a:gd name="connsiteY7" fmla="*/ 100066 h 488982"/>
              <a:gd name="connsiteX8" fmla="*/ 29137 w 503868"/>
              <a:gd name="connsiteY8" fmla="*/ 435565 h 488982"/>
              <a:gd name="connsiteX9" fmla="*/ 36249 w 503868"/>
              <a:gd name="connsiteY9" fmla="*/ 452735 h 488982"/>
              <a:gd name="connsiteX10" fmla="*/ 53419 w 503868"/>
              <a:gd name="connsiteY10" fmla="*/ 459847 h 488982"/>
              <a:gd name="connsiteX11" fmla="*/ 450448 w 503868"/>
              <a:gd name="connsiteY11" fmla="*/ 459847 h 488982"/>
              <a:gd name="connsiteX12" fmla="*/ 467618 w 503868"/>
              <a:gd name="connsiteY12" fmla="*/ 452735 h 488982"/>
              <a:gd name="connsiteX13" fmla="*/ 474730 w 503868"/>
              <a:gd name="connsiteY13" fmla="*/ 435565 h 488982"/>
              <a:gd name="connsiteX14" fmla="*/ 474730 w 503868"/>
              <a:gd name="connsiteY14" fmla="*/ 100066 h 488982"/>
              <a:gd name="connsiteX15" fmla="*/ 467618 w 503868"/>
              <a:gd name="connsiteY15" fmla="*/ 82897 h 488982"/>
              <a:gd name="connsiteX16" fmla="*/ 450448 w 503868"/>
              <a:gd name="connsiteY16" fmla="*/ 75785 h 488982"/>
              <a:gd name="connsiteX17" fmla="*/ 390572 w 503868"/>
              <a:gd name="connsiteY17" fmla="*/ 75785 h 488982"/>
              <a:gd name="connsiteX18" fmla="*/ 390572 w 503868"/>
              <a:gd name="connsiteY18" fmla="*/ 120269 h 488982"/>
              <a:gd name="connsiteX19" fmla="*/ 376003 w 503868"/>
              <a:gd name="connsiteY19" fmla="*/ 134838 h 488982"/>
              <a:gd name="connsiteX20" fmla="*/ 361434 w 503868"/>
              <a:gd name="connsiteY20" fmla="*/ 120269 h 488982"/>
              <a:gd name="connsiteX21" fmla="*/ 361434 w 503868"/>
              <a:gd name="connsiteY21" fmla="*/ 75785 h 488982"/>
              <a:gd name="connsiteX22" fmla="*/ 140735 w 503868"/>
              <a:gd name="connsiteY22" fmla="*/ 75785 h 488982"/>
              <a:gd name="connsiteX23" fmla="*/ 140735 w 503868"/>
              <a:gd name="connsiteY23" fmla="*/ 46647 h 488982"/>
              <a:gd name="connsiteX24" fmla="*/ 361434 w 503868"/>
              <a:gd name="connsiteY24" fmla="*/ 46647 h 488982"/>
              <a:gd name="connsiteX25" fmla="*/ 361434 w 503868"/>
              <a:gd name="connsiteY25" fmla="*/ 14571 h 488982"/>
              <a:gd name="connsiteX26" fmla="*/ 376003 w 503868"/>
              <a:gd name="connsiteY26" fmla="*/ 2 h 488982"/>
              <a:gd name="connsiteX27" fmla="*/ 390572 w 503868"/>
              <a:gd name="connsiteY27" fmla="*/ 14571 h 488982"/>
              <a:gd name="connsiteX28" fmla="*/ 390572 w 503868"/>
              <a:gd name="connsiteY28" fmla="*/ 46647 h 488982"/>
              <a:gd name="connsiteX29" fmla="*/ 450448 w 503868"/>
              <a:gd name="connsiteY29" fmla="*/ 46647 h 488982"/>
              <a:gd name="connsiteX30" fmla="*/ 488221 w 503868"/>
              <a:gd name="connsiteY30" fmla="*/ 62293 h 488982"/>
              <a:gd name="connsiteX31" fmla="*/ 503868 w 503868"/>
              <a:gd name="connsiteY31" fmla="*/ 100066 h 488982"/>
              <a:gd name="connsiteX32" fmla="*/ 503868 w 503868"/>
              <a:gd name="connsiteY32" fmla="*/ 435565 h 488982"/>
              <a:gd name="connsiteX33" fmla="*/ 488221 w 503868"/>
              <a:gd name="connsiteY33" fmla="*/ 473338 h 488982"/>
              <a:gd name="connsiteX34" fmla="*/ 450448 w 503868"/>
              <a:gd name="connsiteY34" fmla="*/ 488985 h 488982"/>
              <a:gd name="connsiteX35" fmla="*/ 53419 w 503868"/>
              <a:gd name="connsiteY35" fmla="*/ 488985 h 488982"/>
              <a:gd name="connsiteX36" fmla="*/ 15646 w 503868"/>
              <a:gd name="connsiteY36" fmla="*/ 473338 h 488982"/>
              <a:gd name="connsiteX37" fmla="*/ -1 w 503868"/>
              <a:gd name="connsiteY37" fmla="*/ 435565 h 488982"/>
              <a:gd name="connsiteX38" fmla="*/ -1 w 503868"/>
              <a:gd name="connsiteY38" fmla="*/ 100066 h 488982"/>
              <a:gd name="connsiteX39" fmla="*/ 15646 w 503868"/>
              <a:gd name="connsiteY39" fmla="*/ 62293 h 488982"/>
              <a:gd name="connsiteX40" fmla="*/ 53419 w 503868"/>
              <a:gd name="connsiteY40" fmla="*/ 46647 h 488982"/>
              <a:gd name="connsiteX41" fmla="*/ 111597 w 503868"/>
              <a:gd name="connsiteY41" fmla="*/ 46647 h 488982"/>
              <a:gd name="connsiteX42" fmla="*/ 111597 w 503868"/>
              <a:gd name="connsiteY42" fmla="*/ 14571 h 488982"/>
              <a:gd name="connsiteX43" fmla="*/ 126166 w 503868"/>
              <a:gd name="connsiteY43" fmla="*/ 2 h 488982"/>
              <a:gd name="connsiteX44" fmla="*/ 140735 w 503868"/>
              <a:gd name="connsiteY44" fmla="*/ 14571 h 488982"/>
              <a:gd name="connsiteX45" fmla="*/ 140735 w 503868"/>
              <a:gd name="connsiteY45" fmla="*/ 46647 h 488982"/>
              <a:gd name="connsiteX46" fmla="*/ 341650 w 503868"/>
              <a:gd name="connsiteY46" fmla="*/ 232894 h 488982"/>
              <a:gd name="connsiteX47" fmla="*/ 341640 w 503868"/>
              <a:gd name="connsiteY47" fmla="*/ 232902 h 488982"/>
              <a:gd name="connsiteX48" fmla="*/ 235051 w 503868"/>
              <a:gd name="connsiteY48" fmla="*/ 339490 h 488982"/>
              <a:gd name="connsiteX49" fmla="*/ 214451 w 503868"/>
              <a:gd name="connsiteY49" fmla="*/ 339493 h 488982"/>
              <a:gd name="connsiteX50" fmla="*/ 161566 w 503868"/>
              <a:gd name="connsiteY50" fmla="*/ 286632 h 488982"/>
              <a:gd name="connsiteX51" fmla="*/ 157296 w 503868"/>
              <a:gd name="connsiteY51" fmla="*/ 276329 h 488982"/>
              <a:gd name="connsiteX52" fmla="*/ 157296 w 503868"/>
              <a:gd name="connsiteY52" fmla="*/ 276327 h 488982"/>
              <a:gd name="connsiteX53" fmla="*/ 161561 w 503868"/>
              <a:gd name="connsiteY53" fmla="*/ 266026 h 488982"/>
              <a:gd name="connsiteX54" fmla="*/ 171862 w 503868"/>
              <a:gd name="connsiteY54" fmla="*/ 261758 h 488982"/>
              <a:gd name="connsiteX55" fmla="*/ 171865 w 503868"/>
              <a:gd name="connsiteY55" fmla="*/ 261758 h 488982"/>
              <a:gd name="connsiteX56" fmla="*/ 182164 w 503868"/>
              <a:gd name="connsiteY56" fmla="*/ 266022 h 488982"/>
              <a:gd name="connsiteX57" fmla="*/ 224748 w 503868"/>
              <a:gd name="connsiteY57" fmla="*/ 308587 h 488982"/>
              <a:gd name="connsiteX58" fmla="*/ 321047 w 503868"/>
              <a:gd name="connsiteY58" fmla="*/ 212289 h 488982"/>
              <a:gd name="connsiteX59" fmla="*/ 331347 w 503868"/>
              <a:gd name="connsiteY59" fmla="*/ 208023 h 488982"/>
              <a:gd name="connsiteX60" fmla="*/ 341516 w 503868"/>
              <a:gd name="connsiteY60" fmla="*/ 212158 h 488982"/>
              <a:gd name="connsiteX61" fmla="*/ 341650 w 503868"/>
              <a:gd name="connsiteY61" fmla="*/ 212289 h 488982"/>
              <a:gd name="connsiteX62" fmla="*/ 345916 w 503868"/>
              <a:gd name="connsiteY62" fmla="*/ 222592 h 488982"/>
              <a:gd name="connsiteX63" fmla="*/ 341650 w 503868"/>
              <a:gd name="connsiteY63" fmla="*/ 232894 h 4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3868" h="488982">
                <a:moveTo>
                  <a:pt x="140735" y="75785"/>
                </a:moveTo>
                <a:lnTo>
                  <a:pt x="140735" y="120269"/>
                </a:lnTo>
                <a:cubicBezTo>
                  <a:pt x="140735" y="128315"/>
                  <a:pt x="134213" y="134838"/>
                  <a:pt x="126166" y="134838"/>
                </a:cubicBezTo>
                <a:cubicBezTo>
                  <a:pt x="118120" y="134838"/>
                  <a:pt x="111597" y="128315"/>
                  <a:pt x="111597" y="120269"/>
                </a:cubicBezTo>
                <a:lnTo>
                  <a:pt x="111597" y="75785"/>
                </a:lnTo>
                <a:lnTo>
                  <a:pt x="53419" y="75785"/>
                </a:lnTo>
                <a:cubicBezTo>
                  <a:pt x="46714" y="75785"/>
                  <a:pt x="40990" y="78156"/>
                  <a:pt x="36249" y="82897"/>
                </a:cubicBezTo>
                <a:cubicBezTo>
                  <a:pt x="31508" y="87638"/>
                  <a:pt x="29137" y="93361"/>
                  <a:pt x="29137" y="100066"/>
                </a:cubicBezTo>
                <a:lnTo>
                  <a:pt x="29137" y="435565"/>
                </a:lnTo>
                <a:cubicBezTo>
                  <a:pt x="29137" y="442269"/>
                  <a:pt x="31508" y="447993"/>
                  <a:pt x="36249" y="452735"/>
                </a:cubicBezTo>
                <a:cubicBezTo>
                  <a:pt x="40990" y="457477"/>
                  <a:pt x="46714" y="459847"/>
                  <a:pt x="53419" y="459847"/>
                </a:cubicBezTo>
                <a:lnTo>
                  <a:pt x="450448" y="459847"/>
                </a:lnTo>
                <a:cubicBezTo>
                  <a:pt x="457152" y="459847"/>
                  <a:pt x="462875" y="457477"/>
                  <a:pt x="467618" y="452735"/>
                </a:cubicBezTo>
                <a:cubicBezTo>
                  <a:pt x="472357" y="447993"/>
                  <a:pt x="474730" y="442269"/>
                  <a:pt x="474730" y="435565"/>
                </a:cubicBezTo>
                <a:lnTo>
                  <a:pt x="474730" y="100066"/>
                </a:lnTo>
                <a:cubicBezTo>
                  <a:pt x="474730" y="93361"/>
                  <a:pt x="472357" y="87638"/>
                  <a:pt x="467618" y="82897"/>
                </a:cubicBezTo>
                <a:cubicBezTo>
                  <a:pt x="462875" y="78156"/>
                  <a:pt x="457152" y="75785"/>
                  <a:pt x="450448" y="75785"/>
                </a:cubicBezTo>
                <a:lnTo>
                  <a:pt x="390572" y="75785"/>
                </a:lnTo>
                <a:lnTo>
                  <a:pt x="390572" y="120269"/>
                </a:lnTo>
                <a:cubicBezTo>
                  <a:pt x="390572" y="128315"/>
                  <a:pt x="384048" y="134838"/>
                  <a:pt x="376003" y="134838"/>
                </a:cubicBezTo>
                <a:cubicBezTo>
                  <a:pt x="367956" y="134838"/>
                  <a:pt x="361434" y="128315"/>
                  <a:pt x="361434" y="120269"/>
                </a:cubicBezTo>
                <a:lnTo>
                  <a:pt x="361434" y="75785"/>
                </a:lnTo>
                <a:lnTo>
                  <a:pt x="140735" y="75785"/>
                </a:lnTo>
                <a:moveTo>
                  <a:pt x="140735" y="46647"/>
                </a:moveTo>
                <a:lnTo>
                  <a:pt x="361434" y="46647"/>
                </a:lnTo>
                <a:lnTo>
                  <a:pt x="361434" y="14571"/>
                </a:lnTo>
                <a:cubicBezTo>
                  <a:pt x="361434" y="6525"/>
                  <a:pt x="367956" y="2"/>
                  <a:pt x="376003" y="2"/>
                </a:cubicBezTo>
                <a:cubicBezTo>
                  <a:pt x="384048" y="2"/>
                  <a:pt x="390572" y="6525"/>
                  <a:pt x="390572" y="14571"/>
                </a:cubicBezTo>
                <a:lnTo>
                  <a:pt x="390572" y="46647"/>
                </a:lnTo>
                <a:lnTo>
                  <a:pt x="450448" y="46647"/>
                </a:lnTo>
                <a:cubicBezTo>
                  <a:pt x="465199" y="46647"/>
                  <a:pt x="477789" y="51862"/>
                  <a:pt x="488221" y="62293"/>
                </a:cubicBezTo>
                <a:cubicBezTo>
                  <a:pt x="498652" y="72724"/>
                  <a:pt x="503868" y="85315"/>
                  <a:pt x="503868" y="100066"/>
                </a:cubicBezTo>
                <a:lnTo>
                  <a:pt x="503868" y="435565"/>
                </a:lnTo>
                <a:cubicBezTo>
                  <a:pt x="503868" y="450316"/>
                  <a:pt x="498652" y="462909"/>
                  <a:pt x="488221" y="473338"/>
                </a:cubicBezTo>
                <a:cubicBezTo>
                  <a:pt x="477789" y="483769"/>
                  <a:pt x="465199" y="488985"/>
                  <a:pt x="450448" y="488985"/>
                </a:cubicBezTo>
                <a:lnTo>
                  <a:pt x="53419" y="488985"/>
                </a:lnTo>
                <a:cubicBezTo>
                  <a:pt x="38667" y="488985"/>
                  <a:pt x="26076" y="483769"/>
                  <a:pt x="15646" y="473338"/>
                </a:cubicBezTo>
                <a:cubicBezTo>
                  <a:pt x="5215" y="462909"/>
                  <a:pt x="-1" y="450316"/>
                  <a:pt x="-1" y="435565"/>
                </a:cubicBezTo>
                <a:lnTo>
                  <a:pt x="-1" y="100066"/>
                </a:lnTo>
                <a:cubicBezTo>
                  <a:pt x="-1" y="85315"/>
                  <a:pt x="5215" y="72724"/>
                  <a:pt x="15646" y="62293"/>
                </a:cubicBezTo>
                <a:cubicBezTo>
                  <a:pt x="26076" y="51862"/>
                  <a:pt x="38667" y="46647"/>
                  <a:pt x="53419" y="46647"/>
                </a:cubicBezTo>
                <a:lnTo>
                  <a:pt x="111597" y="46647"/>
                </a:lnTo>
                <a:lnTo>
                  <a:pt x="111597" y="14571"/>
                </a:lnTo>
                <a:cubicBezTo>
                  <a:pt x="111597" y="6525"/>
                  <a:pt x="118120" y="2"/>
                  <a:pt x="126166" y="2"/>
                </a:cubicBezTo>
                <a:cubicBezTo>
                  <a:pt x="134213" y="2"/>
                  <a:pt x="140735" y="6525"/>
                  <a:pt x="140735" y="14571"/>
                </a:cubicBezTo>
                <a:lnTo>
                  <a:pt x="140735" y="46647"/>
                </a:lnTo>
                <a:moveTo>
                  <a:pt x="341650" y="232894"/>
                </a:moveTo>
                <a:lnTo>
                  <a:pt x="341640" y="232902"/>
                </a:lnTo>
                <a:lnTo>
                  <a:pt x="235051" y="339490"/>
                </a:lnTo>
                <a:cubicBezTo>
                  <a:pt x="229364" y="345177"/>
                  <a:pt x="220140" y="345180"/>
                  <a:pt x="214451" y="339493"/>
                </a:cubicBezTo>
                <a:lnTo>
                  <a:pt x="161566" y="286632"/>
                </a:lnTo>
                <a:cubicBezTo>
                  <a:pt x="158833" y="283900"/>
                  <a:pt x="157297" y="280195"/>
                  <a:pt x="157296" y="276329"/>
                </a:cubicBezTo>
                <a:lnTo>
                  <a:pt x="157296" y="276327"/>
                </a:lnTo>
                <a:cubicBezTo>
                  <a:pt x="157296" y="272464"/>
                  <a:pt x="158830" y="268758"/>
                  <a:pt x="161561" y="266026"/>
                </a:cubicBezTo>
                <a:cubicBezTo>
                  <a:pt x="164292" y="263295"/>
                  <a:pt x="167998" y="261758"/>
                  <a:pt x="171862" y="261758"/>
                </a:cubicBezTo>
                <a:lnTo>
                  <a:pt x="171865" y="261758"/>
                </a:lnTo>
                <a:cubicBezTo>
                  <a:pt x="175728" y="261758"/>
                  <a:pt x="179432" y="263292"/>
                  <a:pt x="182164" y="266022"/>
                </a:cubicBezTo>
                <a:lnTo>
                  <a:pt x="224748" y="308587"/>
                </a:lnTo>
                <a:lnTo>
                  <a:pt x="321047" y="212289"/>
                </a:lnTo>
                <a:cubicBezTo>
                  <a:pt x="323778" y="209557"/>
                  <a:pt x="327484" y="208023"/>
                  <a:pt x="331347" y="208023"/>
                </a:cubicBezTo>
                <a:cubicBezTo>
                  <a:pt x="335147" y="208023"/>
                  <a:pt x="338794" y="209506"/>
                  <a:pt x="341516" y="212158"/>
                </a:cubicBezTo>
                <a:cubicBezTo>
                  <a:pt x="341560" y="212201"/>
                  <a:pt x="341606" y="212245"/>
                  <a:pt x="341650" y="212289"/>
                </a:cubicBezTo>
                <a:cubicBezTo>
                  <a:pt x="344381" y="215021"/>
                  <a:pt x="345916" y="218728"/>
                  <a:pt x="345916" y="222592"/>
                </a:cubicBezTo>
                <a:cubicBezTo>
                  <a:pt x="345916" y="226455"/>
                  <a:pt x="344381" y="230160"/>
                  <a:pt x="341650" y="232894"/>
                </a:cubicBezTo>
              </a:path>
            </a:pathLst>
          </a:custGeom>
          <a:solidFill>
            <a:schemeClr val="accent1"/>
          </a:solidFill>
          <a:ln w="2387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11264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明确实验所用数据集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11264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数据集介绍</a:t>
            </a:r>
            <a:endParaRPr kumimoji="1"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1" name="图片 26" descr="3b32313630313135373be694b6e8978f"/>
          <p:cNvSpPr/>
          <p:nvPr>
            <p:custDataLst>
              <p:tags r:id="rId10"/>
            </p:custDataLst>
          </p:nvPr>
        </p:nvSpPr>
        <p:spPr>
          <a:xfrm>
            <a:off x="1126618" y="2578735"/>
            <a:ext cx="503869" cy="503870"/>
          </a:xfrm>
          <a:custGeom>
            <a:avLst/>
            <a:gdLst>
              <a:gd name="connsiteX0" fmla="*/ 503869 w 503869"/>
              <a:gd name="connsiteY0" fmla="*/ 251935 h 503870"/>
              <a:gd name="connsiteX1" fmla="*/ 486181 w 503869"/>
              <a:gd name="connsiteY1" fmla="*/ 344671 h 503870"/>
              <a:gd name="connsiteX2" fmla="*/ 430080 w 503869"/>
              <a:gd name="connsiteY2" fmla="*/ 430081 h 503870"/>
              <a:gd name="connsiteX3" fmla="*/ 344671 w 503869"/>
              <a:gd name="connsiteY3" fmla="*/ 486181 h 503870"/>
              <a:gd name="connsiteX4" fmla="*/ 251935 w 503869"/>
              <a:gd name="connsiteY4" fmla="*/ 503869 h 503870"/>
              <a:gd name="connsiteX5" fmla="*/ 159199 w 503869"/>
              <a:gd name="connsiteY5" fmla="*/ 486181 h 503870"/>
              <a:gd name="connsiteX6" fmla="*/ 73790 w 503869"/>
              <a:gd name="connsiteY6" fmla="*/ 430081 h 503870"/>
              <a:gd name="connsiteX7" fmla="*/ 17688 w 503869"/>
              <a:gd name="connsiteY7" fmla="*/ 344671 h 503870"/>
              <a:gd name="connsiteX8" fmla="*/ 0 w 503869"/>
              <a:gd name="connsiteY8" fmla="*/ 251935 h 503870"/>
              <a:gd name="connsiteX9" fmla="*/ 17688 w 503869"/>
              <a:gd name="connsiteY9" fmla="*/ 159198 h 503870"/>
              <a:gd name="connsiteX10" fmla="*/ 73790 w 503869"/>
              <a:gd name="connsiteY10" fmla="*/ 73789 h 503870"/>
              <a:gd name="connsiteX11" fmla="*/ 159199 w 503869"/>
              <a:gd name="connsiteY11" fmla="*/ 17688 h 503870"/>
              <a:gd name="connsiteX12" fmla="*/ 251935 w 503869"/>
              <a:gd name="connsiteY12" fmla="*/ -1 h 503870"/>
              <a:gd name="connsiteX13" fmla="*/ 344671 w 503869"/>
              <a:gd name="connsiteY13" fmla="*/ 17688 h 503870"/>
              <a:gd name="connsiteX14" fmla="*/ 430080 w 503869"/>
              <a:gd name="connsiteY14" fmla="*/ 73789 h 503870"/>
              <a:gd name="connsiteX15" fmla="*/ 486181 w 503869"/>
              <a:gd name="connsiteY15" fmla="*/ 159198 h 503870"/>
              <a:gd name="connsiteX16" fmla="*/ 503869 w 503869"/>
              <a:gd name="connsiteY16" fmla="*/ 251935 h 503870"/>
              <a:gd name="connsiteX17" fmla="*/ 474817 w 503869"/>
              <a:gd name="connsiteY17" fmla="*/ 251935 h 503870"/>
              <a:gd name="connsiteX18" fmla="*/ 459167 w 503869"/>
              <a:gd name="connsiteY18" fmla="*/ 169892 h 503870"/>
              <a:gd name="connsiteX19" fmla="*/ 409535 w 503869"/>
              <a:gd name="connsiteY19" fmla="*/ 94332 h 503870"/>
              <a:gd name="connsiteX20" fmla="*/ 333977 w 503869"/>
              <a:gd name="connsiteY20" fmla="*/ 44701 h 503870"/>
              <a:gd name="connsiteX21" fmla="*/ 251935 w 503869"/>
              <a:gd name="connsiteY21" fmla="*/ 29052 h 503870"/>
              <a:gd name="connsiteX22" fmla="*/ 169893 w 503869"/>
              <a:gd name="connsiteY22" fmla="*/ 44701 h 503870"/>
              <a:gd name="connsiteX23" fmla="*/ 94333 w 503869"/>
              <a:gd name="connsiteY23" fmla="*/ 94332 h 503870"/>
              <a:gd name="connsiteX24" fmla="*/ 44701 w 503869"/>
              <a:gd name="connsiteY24" fmla="*/ 169892 h 503870"/>
              <a:gd name="connsiteX25" fmla="*/ 29052 w 503869"/>
              <a:gd name="connsiteY25" fmla="*/ 251935 h 503870"/>
              <a:gd name="connsiteX26" fmla="*/ 44701 w 503869"/>
              <a:gd name="connsiteY26" fmla="*/ 333977 h 503870"/>
              <a:gd name="connsiteX27" fmla="*/ 94333 w 503869"/>
              <a:gd name="connsiteY27" fmla="*/ 409536 h 503870"/>
              <a:gd name="connsiteX28" fmla="*/ 169893 w 503869"/>
              <a:gd name="connsiteY28" fmla="*/ 459167 h 503870"/>
              <a:gd name="connsiteX29" fmla="*/ 251935 w 503869"/>
              <a:gd name="connsiteY29" fmla="*/ 474817 h 503870"/>
              <a:gd name="connsiteX30" fmla="*/ 333977 w 503869"/>
              <a:gd name="connsiteY30" fmla="*/ 459167 h 503870"/>
              <a:gd name="connsiteX31" fmla="*/ 409535 w 503869"/>
              <a:gd name="connsiteY31" fmla="*/ 409536 h 503870"/>
              <a:gd name="connsiteX32" fmla="*/ 459167 w 503869"/>
              <a:gd name="connsiteY32" fmla="*/ 333977 h 503870"/>
              <a:gd name="connsiteX33" fmla="*/ 474817 w 503869"/>
              <a:gd name="connsiteY33" fmla="*/ 251935 h 503870"/>
              <a:gd name="connsiteX34" fmla="*/ 129982 w 503869"/>
              <a:gd name="connsiteY34" fmla="*/ 210661 h 503870"/>
              <a:gd name="connsiteX35" fmla="*/ 205247 w 503869"/>
              <a:gd name="connsiteY35" fmla="*/ 199727 h 503870"/>
              <a:gd name="connsiteX36" fmla="*/ 238909 w 503869"/>
              <a:gd name="connsiteY36" fmla="*/ 131522 h 503870"/>
              <a:gd name="connsiteX37" fmla="*/ 258365 w 503869"/>
              <a:gd name="connsiteY37" fmla="*/ 124925 h 503870"/>
              <a:gd name="connsiteX38" fmla="*/ 264962 w 503869"/>
              <a:gd name="connsiteY38" fmla="*/ 131522 h 503870"/>
              <a:gd name="connsiteX39" fmla="*/ 298625 w 503869"/>
              <a:gd name="connsiteY39" fmla="*/ 199727 h 503870"/>
              <a:gd name="connsiteX40" fmla="*/ 373890 w 503869"/>
              <a:gd name="connsiteY40" fmla="*/ 210661 h 503870"/>
              <a:gd name="connsiteX41" fmla="*/ 386177 w 503869"/>
              <a:gd name="connsiteY41" fmla="*/ 227124 h 503870"/>
              <a:gd name="connsiteX42" fmla="*/ 381940 w 503869"/>
              <a:gd name="connsiteY42" fmla="*/ 235440 h 503870"/>
              <a:gd name="connsiteX43" fmla="*/ 327467 w 503869"/>
              <a:gd name="connsiteY43" fmla="*/ 288529 h 503870"/>
              <a:gd name="connsiteX44" fmla="*/ 340337 w 503869"/>
              <a:gd name="connsiteY44" fmla="*/ 363485 h 503870"/>
              <a:gd name="connsiteX45" fmla="*/ 337882 w 503869"/>
              <a:gd name="connsiteY45" fmla="*/ 374329 h 503870"/>
              <a:gd name="connsiteX46" fmla="*/ 328479 w 503869"/>
              <a:gd name="connsiteY46" fmla="*/ 380260 h 503870"/>
              <a:gd name="connsiteX47" fmla="*/ 319259 w 503869"/>
              <a:gd name="connsiteY47" fmla="*/ 378800 h 503870"/>
              <a:gd name="connsiteX48" fmla="*/ 251937 w 503869"/>
              <a:gd name="connsiteY48" fmla="*/ 343400 h 503870"/>
              <a:gd name="connsiteX49" fmla="*/ 184613 w 503869"/>
              <a:gd name="connsiteY49" fmla="*/ 378800 h 503870"/>
              <a:gd name="connsiteX50" fmla="*/ 164995 w 503869"/>
              <a:gd name="connsiteY50" fmla="*/ 372702 h 503870"/>
              <a:gd name="connsiteX51" fmla="*/ 163535 w 503869"/>
              <a:gd name="connsiteY51" fmla="*/ 363485 h 503870"/>
              <a:gd name="connsiteX52" fmla="*/ 176405 w 503869"/>
              <a:gd name="connsiteY52" fmla="*/ 288529 h 503870"/>
              <a:gd name="connsiteX53" fmla="*/ 121932 w 503869"/>
              <a:gd name="connsiteY53" fmla="*/ 235440 h 503870"/>
              <a:gd name="connsiteX54" fmla="*/ 117545 w 503869"/>
              <a:gd name="connsiteY54" fmla="*/ 225223 h 503870"/>
              <a:gd name="connsiteX55" fmla="*/ 121667 w 503869"/>
              <a:gd name="connsiteY55" fmla="*/ 214898 h 503870"/>
              <a:gd name="connsiteX56" fmla="*/ 129982 w 503869"/>
              <a:gd name="connsiteY56" fmla="*/ 210661 h 503870"/>
              <a:gd name="connsiteX57" fmla="*/ 227920 w 503869"/>
              <a:gd name="connsiteY57" fmla="*/ 219432 h 503870"/>
              <a:gd name="connsiteX58" fmla="*/ 216982 w 503869"/>
              <a:gd name="connsiteY58" fmla="*/ 227378 h 503870"/>
              <a:gd name="connsiteX59" fmla="*/ 163291 w 503869"/>
              <a:gd name="connsiteY59" fmla="*/ 235179 h 503870"/>
              <a:gd name="connsiteX60" fmla="*/ 202153 w 503869"/>
              <a:gd name="connsiteY60" fmla="*/ 273054 h 503870"/>
              <a:gd name="connsiteX61" fmla="*/ 206332 w 503869"/>
              <a:gd name="connsiteY61" fmla="*/ 285914 h 503870"/>
              <a:gd name="connsiteX62" fmla="*/ 197151 w 503869"/>
              <a:gd name="connsiteY62" fmla="*/ 339383 h 503870"/>
              <a:gd name="connsiteX63" fmla="*/ 245175 w 503869"/>
              <a:gd name="connsiteY63" fmla="*/ 314129 h 503870"/>
              <a:gd name="connsiteX64" fmla="*/ 258697 w 503869"/>
              <a:gd name="connsiteY64" fmla="*/ 314129 h 503870"/>
              <a:gd name="connsiteX65" fmla="*/ 306721 w 503869"/>
              <a:gd name="connsiteY65" fmla="*/ 339383 h 503870"/>
              <a:gd name="connsiteX66" fmla="*/ 297540 w 503869"/>
              <a:gd name="connsiteY66" fmla="*/ 285914 h 503870"/>
              <a:gd name="connsiteX67" fmla="*/ 301719 w 503869"/>
              <a:gd name="connsiteY67" fmla="*/ 273054 h 503870"/>
              <a:gd name="connsiteX68" fmla="*/ 340581 w 503869"/>
              <a:gd name="connsiteY68" fmla="*/ 235179 h 503870"/>
              <a:gd name="connsiteX69" fmla="*/ 286890 w 503869"/>
              <a:gd name="connsiteY69" fmla="*/ 227378 h 503870"/>
              <a:gd name="connsiteX70" fmla="*/ 275952 w 503869"/>
              <a:gd name="connsiteY70" fmla="*/ 219432 h 503870"/>
              <a:gd name="connsiteX71" fmla="*/ 251937 w 503869"/>
              <a:gd name="connsiteY71" fmla="*/ 170773 h 503870"/>
              <a:gd name="connsiteX72" fmla="*/ 227920 w 503869"/>
              <a:gd name="connsiteY72" fmla="*/ 219432 h 50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3869" h="503870">
                <a:moveTo>
                  <a:pt x="503869" y="251935"/>
                </a:moveTo>
                <a:cubicBezTo>
                  <a:pt x="503869" y="283970"/>
                  <a:pt x="497972" y="314882"/>
                  <a:pt x="486181" y="344671"/>
                </a:cubicBezTo>
                <a:cubicBezTo>
                  <a:pt x="473376" y="377011"/>
                  <a:pt x="454676" y="405483"/>
                  <a:pt x="430080" y="430081"/>
                </a:cubicBezTo>
                <a:cubicBezTo>
                  <a:pt x="405483" y="454676"/>
                  <a:pt x="377011" y="473376"/>
                  <a:pt x="344671" y="486181"/>
                </a:cubicBezTo>
                <a:cubicBezTo>
                  <a:pt x="314882" y="497972"/>
                  <a:pt x="283970" y="503869"/>
                  <a:pt x="251935" y="503869"/>
                </a:cubicBezTo>
                <a:cubicBezTo>
                  <a:pt x="219897" y="503869"/>
                  <a:pt x="188985" y="497972"/>
                  <a:pt x="159199" y="486181"/>
                </a:cubicBezTo>
                <a:cubicBezTo>
                  <a:pt x="126856" y="473376"/>
                  <a:pt x="98386" y="454676"/>
                  <a:pt x="73790" y="430081"/>
                </a:cubicBezTo>
                <a:cubicBezTo>
                  <a:pt x="49193" y="405483"/>
                  <a:pt x="30493" y="377011"/>
                  <a:pt x="17688" y="344671"/>
                </a:cubicBezTo>
                <a:cubicBezTo>
                  <a:pt x="5896" y="314882"/>
                  <a:pt x="0" y="283970"/>
                  <a:pt x="0" y="251935"/>
                </a:cubicBezTo>
                <a:cubicBezTo>
                  <a:pt x="0" y="219897"/>
                  <a:pt x="5896" y="188985"/>
                  <a:pt x="17688" y="159198"/>
                </a:cubicBezTo>
                <a:cubicBezTo>
                  <a:pt x="30493" y="126856"/>
                  <a:pt x="49193" y="98386"/>
                  <a:pt x="73790" y="73789"/>
                </a:cubicBezTo>
                <a:cubicBezTo>
                  <a:pt x="98386" y="49193"/>
                  <a:pt x="126856" y="30492"/>
                  <a:pt x="159199" y="17688"/>
                </a:cubicBezTo>
                <a:cubicBezTo>
                  <a:pt x="188985" y="5896"/>
                  <a:pt x="219897" y="-1"/>
                  <a:pt x="251935" y="-1"/>
                </a:cubicBezTo>
                <a:cubicBezTo>
                  <a:pt x="283970" y="-1"/>
                  <a:pt x="314882" y="5896"/>
                  <a:pt x="344671" y="17688"/>
                </a:cubicBezTo>
                <a:cubicBezTo>
                  <a:pt x="377011" y="30492"/>
                  <a:pt x="405483" y="49193"/>
                  <a:pt x="430080" y="73789"/>
                </a:cubicBezTo>
                <a:cubicBezTo>
                  <a:pt x="454676" y="98386"/>
                  <a:pt x="473376" y="126856"/>
                  <a:pt x="486181" y="159198"/>
                </a:cubicBezTo>
                <a:cubicBezTo>
                  <a:pt x="497972" y="188985"/>
                  <a:pt x="503869" y="219897"/>
                  <a:pt x="503869" y="251935"/>
                </a:cubicBezTo>
                <a:moveTo>
                  <a:pt x="474817" y="251935"/>
                </a:moveTo>
                <a:cubicBezTo>
                  <a:pt x="474817" y="223592"/>
                  <a:pt x="469599" y="196243"/>
                  <a:pt x="459167" y="169892"/>
                </a:cubicBezTo>
                <a:cubicBezTo>
                  <a:pt x="447839" y="141279"/>
                  <a:pt x="431296" y="116093"/>
                  <a:pt x="409535" y="94332"/>
                </a:cubicBezTo>
                <a:cubicBezTo>
                  <a:pt x="387775" y="72572"/>
                  <a:pt x="362589" y="56028"/>
                  <a:pt x="333977" y="44701"/>
                </a:cubicBezTo>
                <a:cubicBezTo>
                  <a:pt x="307624" y="34268"/>
                  <a:pt x="280276" y="29052"/>
                  <a:pt x="251935" y="29052"/>
                </a:cubicBezTo>
                <a:cubicBezTo>
                  <a:pt x="223591" y="29052"/>
                  <a:pt x="196246" y="34268"/>
                  <a:pt x="169893" y="44701"/>
                </a:cubicBezTo>
                <a:cubicBezTo>
                  <a:pt x="141280" y="56028"/>
                  <a:pt x="116093" y="72572"/>
                  <a:pt x="94333" y="94332"/>
                </a:cubicBezTo>
                <a:cubicBezTo>
                  <a:pt x="72573" y="116093"/>
                  <a:pt x="56029" y="141279"/>
                  <a:pt x="44701" y="169892"/>
                </a:cubicBezTo>
                <a:cubicBezTo>
                  <a:pt x="34269" y="196243"/>
                  <a:pt x="29052" y="223592"/>
                  <a:pt x="29052" y="251935"/>
                </a:cubicBezTo>
                <a:cubicBezTo>
                  <a:pt x="29052" y="280276"/>
                  <a:pt x="34269" y="307624"/>
                  <a:pt x="44701" y="333977"/>
                </a:cubicBezTo>
                <a:cubicBezTo>
                  <a:pt x="56029" y="362589"/>
                  <a:pt x="72573" y="387775"/>
                  <a:pt x="94333" y="409536"/>
                </a:cubicBezTo>
                <a:cubicBezTo>
                  <a:pt x="116093" y="431296"/>
                  <a:pt x="141280" y="447839"/>
                  <a:pt x="169893" y="459167"/>
                </a:cubicBezTo>
                <a:cubicBezTo>
                  <a:pt x="196246" y="469599"/>
                  <a:pt x="223591" y="474817"/>
                  <a:pt x="251935" y="474817"/>
                </a:cubicBezTo>
                <a:cubicBezTo>
                  <a:pt x="280276" y="474817"/>
                  <a:pt x="307624" y="469599"/>
                  <a:pt x="333977" y="459167"/>
                </a:cubicBezTo>
                <a:cubicBezTo>
                  <a:pt x="362589" y="447839"/>
                  <a:pt x="387775" y="431296"/>
                  <a:pt x="409535" y="409536"/>
                </a:cubicBezTo>
                <a:cubicBezTo>
                  <a:pt x="431296" y="387775"/>
                  <a:pt x="447839" y="362589"/>
                  <a:pt x="459167" y="333977"/>
                </a:cubicBezTo>
                <a:cubicBezTo>
                  <a:pt x="469599" y="307624"/>
                  <a:pt x="474817" y="280276"/>
                  <a:pt x="474817" y="251935"/>
                </a:cubicBezTo>
                <a:moveTo>
                  <a:pt x="129982" y="210661"/>
                </a:moveTo>
                <a:lnTo>
                  <a:pt x="205247" y="199727"/>
                </a:lnTo>
                <a:lnTo>
                  <a:pt x="238909" y="131522"/>
                </a:lnTo>
                <a:cubicBezTo>
                  <a:pt x="242461" y="124328"/>
                  <a:pt x="251172" y="121374"/>
                  <a:pt x="258365" y="124925"/>
                </a:cubicBezTo>
                <a:cubicBezTo>
                  <a:pt x="261229" y="126339"/>
                  <a:pt x="263548" y="128657"/>
                  <a:pt x="264962" y="131522"/>
                </a:cubicBezTo>
                <a:lnTo>
                  <a:pt x="298625" y="199727"/>
                </a:lnTo>
                <a:lnTo>
                  <a:pt x="373890" y="210661"/>
                </a:lnTo>
                <a:cubicBezTo>
                  <a:pt x="381831" y="211813"/>
                  <a:pt x="387332" y="219185"/>
                  <a:pt x="386177" y="227124"/>
                </a:cubicBezTo>
                <a:cubicBezTo>
                  <a:pt x="385720" y="230286"/>
                  <a:pt x="384231" y="233210"/>
                  <a:pt x="381940" y="235440"/>
                </a:cubicBezTo>
                <a:lnTo>
                  <a:pt x="327467" y="288529"/>
                </a:lnTo>
                <a:lnTo>
                  <a:pt x="340337" y="363485"/>
                </a:lnTo>
                <a:cubicBezTo>
                  <a:pt x="340991" y="367281"/>
                  <a:pt x="340107" y="371181"/>
                  <a:pt x="337882" y="374329"/>
                </a:cubicBezTo>
                <a:cubicBezTo>
                  <a:pt x="335659" y="377474"/>
                  <a:pt x="332275" y="379606"/>
                  <a:pt x="328479" y="380260"/>
                </a:cubicBezTo>
                <a:cubicBezTo>
                  <a:pt x="325329" y="380800"/>
                  <a:pt x="322089" y="380287"/>
                  <a:pt x="319259" y="378800"/>
                </a:cubicBezTo>
                <a:lnTo>
                  <a:pt x="251937" y="343400"/>
                </a:lnTo>
                <a:lnTo>
                  <a:pt x="184613" y="378800"/>
                </a:lnTo>
                <a:cubicBezTo>
                  <a:pt x="177512" y="382534"/>
                  <a:pt x="168729" y="379803"/>
                  <a:pt x="164995" y="372702"/>
                </a:cubicBezTo>
                <a:cubicBezTo>
                  <a:pt x="163508" y="369874"/>
                  <a:pt x="162994" y="366635"/>
                  <a:pt x="163535" y="363485"/>
                </a:cubicBezTo>
                <a:lnTo>
                  <a:pt x="176405" y="288529"/>
                </a:lnTo>
                <a:lnTo>
                  <a:pt x="121932" y="235440"/>
                </a:lnTo>
                <a:cubicBezTo>
                  <a:pt x="119172" y="232750"/>
                  <a:pt x="117594" y="229075"/>
                  <a:pt x="117545" y="225223"/>
                </a:cubicBezTo>
                <a:cubicBezTo>
                  <a:pt x="117495" y="221371"/>
                  <a:pt x="118978" y="217658"/>
                  <a:pt x="121667" y="214898"/>
                </a:cubicBezTo>
                <a:cubicBezTo>
                  <a:pt x="123897" y="212610"/>
                  <a:pt x="126819" y="211121"/>
                  <a:pt x="129982" y="210661"/>
                </a:cubicBezTo>
                <a:moveTo>
                  <a:pt x="227920" y="219432"/>
                </a:moveTo>
                <a:cubicBezTo>
                  <a:pt x="225804" y="223720"/>
                  <a:pt x="221715" y="226693"/>
                  <a:pt x="216982" y="227378"/>
                </a:cubicBezTo>
                <a:lnTo>
                  <a:pt x="163291" y="235179"/>
                </a:lnTo>
                <a:lnTo>
                  <a:pt x="202153" y="273054"/>
                </a:lnTo>
                <a:cubicBezTo>
                  <a:pt x="205579" y="276392"/>
                  <a:pt x="207140" y="281203"/>
                  <a:pt x="206332" y="285914"/>
                </a:cubicBezTo>
                <a:lnTo>
                  <a:pt x="197151" y="339383"/>
                </a:lnTo>
                <a:lnTo>
                  <a:pt x="245175" y="314129"/>
                </a:lnTo>
                <a:cubicBezTo>
                  <a:pt x="249410" y="311904"/>
                  <a:pt x="254465" y="311904"/>
                  <a:pt x="258697" y="314129"/>
                </a:cubicBezTo>
                <a:lnTo>
                  <a:pt x="306721" y="339383"/>
                </a:lnTo>
                <a:lnTo>
                  <a:pt x="297540" y="285914"/>
                </a:lnTo>
                <a:cubicBezTo>
                  <a:pt x="296731" y="281203"/>
                  <a:pt x="298293" y="276392"/>
                  <a:pt x="301719" y="273054"/>
                </a:cubicBezTo>
                <a:lnTo>
                  <a:pt x="340581" y="235179"/>
                </a:lnTo>
                <a:lnTo>
                  <a:pt x="286890" y="227378"/>
                </a:lnTo>
                <a:cubicBezTo>
                  <a:pt x="282159" y="226693"/>
                  <a:pt x="278068" y="223720"/>
                  <a:pt x="275952" y="219432"/>
                </a:cubicBezTo>
                <a:lnTo>
                  <a:pt x="251937" y="170773"/>
                </a:lnTo>
                <a:lnTo>
                  <a:pt x="227920" y="219432"/>
                </a:lnTo>
              </a:path>
            </a:pathLst>
          </a:custGeom>
          <a:solidFill>
            <a:schemeClr val="accent1"/>
          </a:solidFill>
          <a:ln w="2380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性能表现与复现难度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22618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实验效果与指标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92675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7" name="Union_#color_$accent1_$accent2-824&amp;2655"/>
          <p:cNvSpPr/>
          <p:nvPr>
            <p:custDataLst>
              <p:tags r:id="rId4"/>
            </p:custDataLst>
          </p:nvPr>
        </p:nvSpPr>
        <p:spPr>
          <a:xfrm>
            <a:off x="639381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实验条件与步骤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11189131-2d38-11ef-9d68-0ad046184f51.jpg@base@tag=imgScale&amp;m=1&amp;w=247&amp;h=247&amp;q=9511189131-2d38-11ef-9d68-0ad046184f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8194" r="15229"/>
          <a:stretch>
            <a:fillRect/>
          </a:stretch>
        </p:blipFill>
        <p:spPr>
          <a:xfrm>
            <a:off x="1708785" y="463740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826385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性能表现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8"/>
            </p:custDataLst>
          </p:nvPr>
        </p:nvSpPr>
        <p:spPr>
          <a:xfrm>
            <a:off x="10060941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994016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复现难度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1118940e-2d38-11ef-9d68-0ad046184f51.jpg@base@tag=imgScale&amp;m=1&amp;w=247&amp;h=247&amp;q=951118940e-2d38-11ef-9d68-0ad046184f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6712" r="16712"/>
          <a:stretch>
            <a:fillRect/>
          </a:stretch>
        </p:blipFill>
        <p:spPr>
          <a:xfrm>
            <a:off x="6908801" y="463804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5529424" y="-635"/>
            <a:ext cx="4985109" cy="6868273"/>
          </a:xfrm>
          <a:custGeom>
            <a:avLst/>
            <a:gdLst>
              <a:gd name="connsiteX0" fmla="*/ 1825912 w 4985109"/>
              <a:gd name="connsiteY0" fmla="*/ 0 h 6868273"/>
              <a:gd name="connsiteX1" fmla="*/ 4985109 w 4985109"/>
              <a:gd name="connsiteY1" fmla="*/ 0 h 6868273"/>
              <a:gd name="connsiteX2" fmla="*/ 3159197 w 4985109"/>
              <a:gd name="connsiteY2" fmla="*/ 6868273 h 6868273"/>
              <a:gd name="connsiteX3" fmla="*/ 0 w 4985109"/>
              <a:gd name="connsiteY3" fmla="*/ 6868273 h 6868273"/>
              <a:gd name="connsiteX4" fmla="*/ 1825912 w 4985109"/>
              <a:gd name="connsiteY4" fmla="*/ 0 h 686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5109" h="6868273">
                <a:moveTo>
                  <a:pt x="1825912" y="0"/>
                </a:moveTo>
                <a:lnTo>
                  <a:pt x="4985109" y="0"/>
                </a:lnTo>
                <a:lnTo>
                  <a:pt x="3159197" y="6868273"/>
                </a:lnTo>
                <a:lnTo>
                  <a:pt x="0" y="6868273"/>
                </a:lnTo>
                <a:lnTo>
                  <a:pt x="1825912" y="0"/>
                </a:lnTo>
                <a:close/>
              </a:path>
            </a:pathLst>
          </a:custGeom>
          <a:gradFill flip="none" rotWithShape="1">
            <a:gsLst>
              <a:gs pos="63300">
                <a:schemeClr val="accent1">
                  <a:lumMod val="20000"/>
                  <a:lumOff val="80000"/>
                </a:schemeClr>
              </a:gs>
              <a:gs pos="0">
                <a:schemeClr val="bg2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标题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0135" y="1321435"/>
            <a:ext cx="4072890" cy="14224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algn="l"/>
            <a:r>
              <a:rPr lang="zh-CN" altLang="en-US" sz="4000" dirty="0">
                <a:latin typeface="+mn-ea"/>
                <a:ea typeface="+mn-ea"/>
              </a:rPr>
              <a:t>实验证明点与未涉及内容</a:t>
            </a:r>
            <a:endParaRPr lang="zh-CN" altLang="en-US" sz="4000" dirty="0">
              <a:latin typeface="+mn-ea"/>
              <a:ea typeface="+mn-ea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1062355" y="2854960"/>
            <a:ext cx="39846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/data/temp/11a10969-2d38-11ef-87e8-522aea9e72eb.jpg@base@tag=imgScale&amp;m=1&amp;w=1720&amp;h=1906&amp;q=9511a10969-2d38-11ef-87e8-522aea9e72e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016" r="15428"/>
          <a:stretch>
            <a:fillRect/>
          </a:stretch>
        </p:blipFill>
        <p:spPr>
          <a:xfrm>
            <a:off x="5993609" y="-226"/>
            <a:ext cx="6198390" cy="6867864"/>
          </a:xfrm>
          <a:custGeom>
            <a:avLst/>
            <a:gdLst>
              <a:gd name="connsiteX0" fmla="*/ 1791721 w 6198390"/>
              <a:gd name="connsiteY0" fmla="*/ 0 h 6867865"/>
              <a:gd name="connsiteX1" fmla="*/ 6198390 w 6198390"/>
              <a:gd name="connsiteY1" fmla="*/ 227 h 6867865"/>
              <a:gd name="connsiteX2" fmla="*/ 6198390 w 6198390"/>
              <a:gd name="connsiteY2" fmla="*/ 6867865 h 6867865"/>
              <a:gd name="connsiteX3" fmla="*/ 0 w 6198390"/>
              <a:gd name="connsiteY3" fmla="*/ 6867865 h 686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8390" h="6867865">
                <a:moveTo>
                  <a:pt x="1791721" y="0"/>
                </a:moveTo>
                <a:lnTo>
                  <a:pt x="6198390" y="227"/>
                </a:lnTo>
                <a:lnTo>
                  <a:pt x="6198390" y="6867865"/>
                </a:lnTo>
                <a:lnTo>
                  <a:pt x="0" y="6867865"/>
                </a:lnTo>
                <a:close/>
              </a:path>
            </a:pathLst>
          </a:custGeom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322070" y="3233737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/>
                </a:solidFill>
                <a:latin typeface="+mn-ea"/>
                <a:cs typeface="+mn-ea"/>
              </a:rPr>
              <a:t>实验证明点</a:t>
            </a:r>
            <a:endParaRPr lang="zh-CN" altLang="en-US" sz="24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322070" y="3786188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验证模型有效性</a:t>
            </a:r>
            <a:endParaRPr lang="zh-CN" altLang="en-US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322070" y="4565333"/>
            <a:ext cx="40728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未涉及内容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322070" y="5079683"/>
            <a:ext cx="4060190" cy="42608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模型泛化能力</a:t>
            </a:r>
            <a:endParaRPr lang="zh-CN" altLang="en-US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874713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rot="16200000">
            <a:off x="2019148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>
            <p:custDataLst>
              <p:tags r:id="rId3"/>
            </p:custDataLst>
          </p:nvPr>
        </p:nvSpPr>
        <p:spPr>
          <a:xfrm>
            <a:off x="874713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4"/>
            </p:custDataLst>
          </p:nvPr>
        </p:nvCxnSpPr>
        <p:spPr>
          <a:xfrm rot="16200000">
            <a:off x="2019148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5"/>
            </p:custDataLst>
          </p:nvPr>
        </p:nvSpPr>
        <p:spPr>
          <a:xfrm>
            <a:off x="874713" y="4812023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 rot="16200000">
            <a:off x="2019148" y="5350886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>
            <p:custDataLst>
              <p:tags r:id="rId7"/>
            </p:custDataLst>
          </p:nvPr>
        </p:nvSpPr>
        <p:spPr>
          <a:xfrm>
            <a:off x="6169289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 rot="16200000">
            <a:off x="7313724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>
            <p:custDataLst>
              <p:tags r:id="rId9"/>
            </p:custDataLst>
          </p:nvPr>
        </p:nvSpPr>
        <p:spPr>
          <a:xfrm>
            <a:off x="6169289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0"/>
            </p:custDataLst>
          </p:nvPr>
        </p:nvCxnSpPr>
        <p:spPr>
          <a:xfrm rot="16200000">
            <a:off x="7313724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4" name="项标题"/>
          <p:cNvSpPr txBox="1"/>
          <p:nvPr>
            <p:custDataLst>
              <p:tags r:id="rId12"/>
            </p:custDataLst>
          </p:nvPr>
        </p:nvSpPr>
        <p:spPr>
          <a:xfrm>
            <a:off x="2640458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论文基本信息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6" name="序号"/>
          <p:cNvSpPr txBox="1"/>
          <p:nvPr>
            <p:custDataLst>
              <p:tags r:id="rId13"/>
            </p:custDataLst>
          </p:nvPr>
        </p:nvSpPr>
        <p:spPr>
          <a:xfrm>
            <a:off x="1026190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01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35" name="项标题"/>
          <p:cNvSpPr txBox="1"/>
          <p:nvPr>
            <p:custDataLst>
              <p:tags r:id="rId14"/>
            </p:custDataLst>
          </p:nvPr>
        </p:nvSpPr>
        <p:spPr>
          <a:xfrm>
            <a:off x="2640458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论文精读内容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5"/>
            </p:custDataLst>
          </p:nvPr>
        </p:nvSpPr>
        <p:spPr>
          <a:xfrm>
            <a:off x="1026190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03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16"/>
            </p:custDataLst>
          </p:nvPr>
        </p:nvSpPr>
        <p:spPr>
          <a:xfrm>
            <a:off x="2640458" y="4960825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  <a:sym typeface="+mn-ea"/>
              </a:rPr>
              <a:t>论文不足与改进思考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" name="序号"/>
          <p:cNvSpPr txBox="1"/>
          <p:nvPr>
            <p:custDataLst>
              <p:tags r:id="rId17"/>
            </p:custDataLst>
          </p:nvPr>
        </p:nvSpPr>
        <p:spPr>
          <a:xfrm>
            <a:off x="1026190" y="4812023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06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18"/>
            </p:custDataLst>
          </p:nvPr>
        </p:nvSpPr>
        <p:spPr>
          <a:xfrm>
            <a:off x="7935034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读前先问的问题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19"/>
            </p:custDataLst>
          </p:nvPr>
        </p:nvSpPr>
        <p:spPr>
          <a:xfrm>
            <a:off x="6320766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02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28" name="项标题"/>
          <p:cNvSpPr txBox="1"/>
          <p:nvPr>
            <p:custDataLst>
              <p:tags r:id="rId20"/>
            </p:custDataLst>
          </p:nvPr>
        </p:nvSpPr>
        <p:spPr>
          <a:xfrm>
            <a:off x="7935034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速览笔记要点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0" name="序号"/>
          <p:cNvSpPr txBox="1"/>
          <p:nvPr>
            <p:custDataLst>
              <p:tags r:id="rId21"/>
            </p:custDataLst>
          </p:nvPr>
        </p:nvSpPr>
        <p:spPr>
          <a:xfrm>
            <a:off x="6320766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04</a:t>
            </a:r>
            <a:endParaRPr lang="en-US" sz="3600" b="1" dirty="0">
              <a:gradFill flip="none" rotWithShape="1">
                <a:gsLst>
                  <a:gs pos="19000">
                    <a:schemeClr val="accent1"/>
                  </a:gs>
                  <a:gs pos="74000">
                    <a:schemeClr val="accent2"/>
                  </a:gs>
                </a:gsLst>
                <a:lin ang="2700000" scaled="1"/>
                <a:tileRect/>
              </a:gradFill>
              <a:latin typeface="+mn-ea"/>
            </a:endParaRPr>
          </a:p>
        </p:txBody>
      </p:sp>
      <p:sp>
        <p:nvSpPr>
          <p:cNvPr id="7" name="任意多边形: 形状 10"/>
          <p:cNvSpPr/>
          <p:nvPr userDrawn="1">
            <p:custDataLst>
              <p:tags r:id="rId22"/>
            </p:custDataLst>
          </p:nvPr>
        </p:nvSpPr>
        <p:spPr>
          <a:xfrm>
            <a:off x="2711841" y="973166"/>
            <a:ext cx="4880482" cy="671556"/>
          </a:xfrm>
          <a:custGeom>
            <a:avLst/>
            <a:gdLst/>
            <a:ahLst/>
            <a:cxnLst/>
            <a:rect l="l" t="t" r="r" b="b"/>
            <a:pathLst>
              <a:path w="2328337" h="320380">
                <a:moveTo>
                  <a:pt x="438541" y="57196"/>
                </a:moveTo>
                <a:cubicBezTo>
                  <a:pt x="412676" y="57196"/>
                  <a:pt x="392310" y="66796"/>
                  <a:pt x="377445" y="85995"/>
                </a:cubicBezTo>
                <a:cubicBezTo>
                  <a:pt x="362579" y="105193"/>
                  <a:pt x="355146" y="130059"/>
                  <a:pt x="355146" y="160590"/>
                </a:cubicBezTo>
                <a:cubicBezTo>
                  <a:pt x="355146" y="190722"/>
                  <a:pt x="362412" y="215353"/>
                  <a:pt x="376945" y="234485"/>
                </a:cubicBezTo>
                <a:cubicBezTo>
                  <a:pt x="391477" y="253618"/>
                  <a:pt x="411409" y="263184"/>
                  <a:pt x="436741" y="263184"/>
                </a:cubicBezTo>
                <a:cubicBezTo>
                  <a:pt x="462606" y="263184"/>
                  <a:pt x="482738" y="254018"/>
                  <a:pt x="497137" y="235685"/>
                </a:cubicBezTo>
                <a:cubicBezTo>
                  <a:pt x="511536" y="217353"/>
                  <a:pt x="518736" y="192721"/>
                  <a:pt x="518736" y="161790"/>
                </a:cubicBezTo>
                <a:cubicBezTo>
                  <a:pt x="518736" y="129525"/>
                  <a:pt x="511736" y="104027"/>
                  <a:pt x="497737" y="85295"/>
                </a:cubicBezTo>
                <a:cubicBezTo>
                  <a:pt x="483738" y="66562"/>
                  <a:pt x="464006" y="57196"/>
                  <a:pt x="438541" y="57196"/>
                </a:cubicBezTo>
                <a:close/>
                <a:moveTo>
                  <a:pt x="1838251" y="5199"/>
                </a:moveTo>
                <a:lnTo>
                  <a:pt x="2081036" y="5199"/>
                </a:lnTo>
                <a:lnTo>
                  <a:pt x="2081036" y="59196"/>
                </a:lnTo>
                <a:lnTo>
                  <a:pt x="1992641" y="59196"/>
                </a:lnTo>
                <a:lnTo>
                  <a:pt x="1992641" y="314981"/>
                </a:lnTo>
                <a:lnTo>
                  <a:pt x="1926445" y="314981"/>
                </a:lnTo>
                <a:lnTo>
                  <a:pt x="1926445" y="59196"/>
                </a:lnTo>
                <a:lnTo>
                  <a:pt x="1838251" y="59196"/>
                </a:lnTo>
                <a:close/>
                <a:moveTo>
                  <a:pt x="1514824" y="5199"/>
                </a:moveTo>
                <a:lnTo>
                  <a:pt x="1586820" y="5199"/>
                </a:lnTo>
                <a:lnTo>
                  <a:pt x="1713212" y="199988"/>
                </a:lnTo>
                <a:cubicBezTo>
                  <a:pt x="1721611" y="212920"/>
                  <a:pt x="1726744" y="221120"/>
                  <a:pt x="1728611" y="224586"/>
                </a:cubicBezTo>
                <a:lnTo>
                  <a:pt x="1729611" y="224586"/>
                </a:lnTo>
                <a:cubicBezTo>
                  <a:pt x="1728278" y="217120"/>
                  <a:pt x="1727611" y="202854"/>
                  <a:pt x="1727611" y="181789"/>
                </a:cubicBezTo>
                <a:lnTo>
                  <a:pt x="1727611" y="5199"/>
                </a:lnTo>
                <a:lnTo>
                  <a:pt x="1790207" y="5199"/>
                </a:lnTo>
                <a:lnTo>
                  <a:pt x="1790207" y="314981"/>
                </a:lnTo>
                <a:lnTo>
                  <a:pt x="1722611" y="314981"/>
                </a:lnTo>
                <a:lnTo>
                  <a:pt x="1591419" y="114593"/>
                </a:lnTo>
                <a:cubicBezTo>
                  <a:pt x="1584620" y="104193"/>
                  <a:pt x="1579687" y="95794"/>
                  <a:pt x="1576620" y="89394"/>
                </a:cubicBezTo>
                <a:lnTo>
                  <a:pt x="1575620" y="89394"/>
                </a:lnTo>
                <a:cubicBezTo>
                  <a:pt x="1576820" y="100060"/>
                  <a:pt x="1577420" y="116526"/>
                  <a:pt x="1577420" y="138791"/>
                </a:cubicBezTo>
                <a:lnTo>
                  <a:pt x="1577420" y="314981"/>
                </a:lnTo>
                <a:lnTo>
                  <a:pt x="1514824" y="314981"/>
                </a:lnTo>
                <a:close/>
                <a:moveTo>
                  <a:pt x="1267174" y="5199"/>
                </a:moveTo>
                <a:lnTo>
                  <a:pt x="1443363" y="5199"/>
                </a:lnTo>
                <a:lnTo>
                  <a:pt x="1443363" y="59196"/>
                </a:lnTo>
                <a:lnTo>
                  <a:pt x="1333170" y="59196"/>
                </a:lnTo>
                <a:lnTo>
                  <a:pt x="1333170" y="132192"/>
                </a:lnTo>
                <a:lnTo>
                  <a:pt x="1435564" y="132192"/>
                </a:lnTo>
                <a:lnTo>
                  <a:pt x="1435564" y="185988"/>
                </a:lnTo>
                <a:lnTo>
                  <a:pt x="1333170" y="185988"/>
                </a:lnTo>
                <a:lnTo>
                  <a:pt x="1333170" y="260984"/>
                </a:lnTo>
                <a:lnTo>
                  <a:pt x="1450563" y="260984"/>
                </a:lnTo>
                <a:lnTo>
                  <a:pt x="1450563" y="314981"/>
                </a:lnTo>
                <a:lnTo>
                  <a:pt x="1267174" y="314981"/>
                </a:lnTo>
                <a:close/>
                <a:moveTo>
                  <a:pt x="971476" y="5199"/>
                </a:moveTo>
                <a:lnTo>
                  <a:pt x="1214261" y="5199"/>
                </a:lnTo>
                <a:lnTo>
                  <a:pt x="1214261" y="59196"/>
                </a:lnTo>
                <a:lnTo>
                  <a:pt x="1125866" y="59196"/>
                </a:lnTo>
                <a:lnTo>
                  <a:pt x="1125866" y="314981"/>
                </a:lnTo>
                <a:lnTo>
                  <a:pt x="1059670" y="314981"/>
                </a:lnTo>
                <a:lnTo>
                  <a:pt x="1059670" y="59196"/>
                </a:lnTo>
                <a:lnTo>
                  <a:pt x="971476" y="59196"/>
                </a:lnTo>
                <a:close/>
                <a:moveTo>
                  <a:pt x="648049" y="5199"/>
                </a:moveTo>
                <a:lnTo>
                  <a:pt x="720045" y="5199"/>
                </a:lnTo>
                <a:lnTo>
                  <a:pt x="846437" y="199988"/>
                </a:lnTo>
                <a:cubicBezTo>
                  <a:pt x="854836" y="212920"/>
                  <a:pt x="859969" y="221120"/>
                  <a:pt x="861836" y="224586"/>
                </a:cubicBezTo>
                <a:lnTo>
                  <a:pt x="862836" y="224586"/>
                </a:lnTo>
                <a:cubicBezTo>
                  <a:pt x="861503" y="217120"/>
                  <a:pt x="860836" y="202854"/>
                  <a:pt x="860836" y="181789"/>
                </a:cubicBezTo>
                <a:lnTo>
                  <a:pt x="860836" y="5199"/>
                </a:lnTo>
                <a:lnTo>
                  <a:pt x="923432" y="5199"/>
                </a:lnTo>
                <a:lnTo>
                  <a:pt x="923432" y="314981"/>
                </a:lnTo>
                <a:lnTo>
                  <a:pt x="855836" y="314981"/>
                </a:lnTo>
                <a:lnTo>
                  <a:pt x="724644" y="114593"/>
                </a:lnTo>
                <a:cubicBezTo>
                  <a:pt x="717845" y="104193"/>
                  <a:pt x="712912" y="95794"/>
                  <a:pt x="709845" y="89394"/>
                </a:cubicBezTo>
                <a:lnTo>
                  <a:pt x="708845" y="89394"/>
                </a:lnTo>
                <a:cubicBezTo>
                  <a:pt x="710045" y="100060"/>
                  <a:pt x="710645" y="116526"/>
                  <a:pt x="710645" y="138791"/>
                </a:cubicBezTo>
                <a:lnTo>
                  <a:pt x="710645" y="314981"/>
                </a:lnTo>
                <a:lnTo>
                  <a:pt x="648049" y="314981"/>
                </a:lnTo>
                <a:close/>
                <a:moveTo>
                  <a:pt x="2238543" y="0"/>
                </a:moveTo>
                <a:cubicBezTo>
                  <a:pt x="2268807" y="0"/>
                  <a:pt x="2294206" y="3933"/>
                  <a:pt x="2314738" y="11799"/>
                </a:cubicBezTo>
                <a:lnTo>
                  <a:pt x="2314738" y="73795"/>
                </a:lnTo>
                <a:cubicBezTo>
                  <a:pt x="2293939" y="59663"/>
                  <a:pt x="2269607" y="52597"/>
                  <a:pt x="2241742" y="52597"/>
                </a:cubicBezTo>
                <a:cubicBezTo>
                  <a:pt x="2225477" y="52597"/>
                  <a:pt x="2212478" y="55563"/>
                  <a:pt x="2202745" y="61496"/>
                </a:cubicBezTo>
                <a:cubicBezTo>
                  <a:pt x="2193012" y="67429"/>
                  <a:pt x="2188146" y="75395"/>
                  <a:pt x="2188146" y="85395"/>
                </a:cubicBezTo>
                <a:cubicBezTo>
                  <a:pt x="2188146" y="93394"/>
                  <a:pt x="2191479" y="100760"/>
                  <a:pt x="2198145" y="107493"/>
                </a:cubicBezTo>
                <a:cubicBezTo>
                  <a:pt x="2204811" y="114226"/>
                  <a:pt x="2221277" y="123326"/>
                  <a:pt x="2247542" y="134792"/>
                </a:cubicBezTo>
                <a:cubicBezTo>
                  <a:pt x="2278340" y="147991"/>
                  <a:pt x="2299505" y="161923"/>
                  <a:pt x="2311038" y="176589"/>
                </a:cubicBezTo>
                <a:cubicBezTo>
                  <a:pt x="2322571" y="191255"/>
                  <a:pt x="2328337" y="208720"/>
                  <a:pt x="2328337" y="228986"/>
                </a:cubicBezTo>
                <a:cubicBezTo>
                  <a:pt x="2328337" y="258717"/>
                  <a:pt x="2317804" y="281383"/>
                  <a:pt x="2296739" y="296982"/>
                </a:cubicBezTo>
                <a:cubicBezTo>
                  <a:pt x="2275674" y="312581"/>
                  <a:pt x="2245742" y="320380"/>
                  <a:pt x="2206944" y="320380"/>
                </a:cubicBezTo>
                <a:cubicBezTo>
                  <a:pt x="2171480" y="320380"/>
                  <a:pt x="2142415" y="314647"/>
                  <a:pt x="2119750" y="303181"/>
                </a:cubicBezTo>
                <a:lnTo>
                  <a:pt x="2119750" y="236985"/>
                </a:lnTo>
                <a:cubicBezTo>
                  <a:pt x="2144682" y="257651"/>
                  <a:pt x="2173013" y="267983"/>
                  <a:pt x="2204745" y="267983"/>
                </a:cubicBezTo>
                <a:cubicBezTo>
                  <a:pt x="2222744" y="267983"/>
                  <a:pt x="2236276" y="264884"/>
                  <a:pt x="2245342" y="258684"/>
                </a:cubicBezTo>
                <a:cubicBezTo>
                  <a:pt x="2254408" y="252484"/>
                  <a:pt x="2258941" y="244518"/>
                  <a:pt x="2258941" y="234785"/>
                </a:cubicBezTo>
                <a:cubicBezTo>
                  <a:pt x="2258941" y="226386"/>
                  <a:pt x="2255342" y="218453"/>
                  <a:pt x="2248142" y="210987"/>
                </a:cubicBezTo>
                <a:cubicBezTo>
                  <a:pt x="2240942" y="203521"/>
                  <a:pt x="2221944" y="193388"/>
                  <a:pt x="2191145" y="180589"/>
                </a:cubicBezTo>
                <a:cubicBezTo>
                  <a:pt x="2142748" y="160057"/>
                  <a:pt x="2118550" y="130192"/>
                  <a:pt x="2118550" y="90994"/>
                </a:cubicBezTo>
                <a:cubicBezTo>
                  <a:pt x="2118550" y="62196"/>
                  <a:pt x="2129516" y="39831"/>
                  <a:pt x="2151448" y="23898"/>
                </a:cubicBezTo>
                <a:cubicBezTo>
                  <a:pt x="2173380" y="7966"/>
                  <a:pt x="2202411" y="0"/>
                  <a:pt x="2238543" y="0"/>
                </a:cubicBezTo>
                <a:close/>
                <a:moveTo>
                  <a:pt x="440541" y="0"/>
                </a:moveTo>
                <a:cubicBezTo>
                  <a:pt x="484805" y="0"/>
                  <a:pt x="520436" y="14732"/>
                  <a:pt x="547434" y="44197"/>
                </a:cubicBezTo>
                <a:cubicBezTo>
                  <a:pt x="574433" y="73662"/>
                  <a:pt x="587932" y="111526"/>
                  <a:pt x="587932" y="157790"/>
                </a:cubicBezTo>
                <a:cubicBezTo>
                  <a:pt x="587932" y="206054"/>
                  <a:pt x="573899" y="245218"/>
                  <a:pt x="545834" y="275283"/>
                </a:cubicBezTo>
                <a:cubicBezTo>
                  <a:pt x="517769" y="305348"/>
                  <a:pt x="481005" y="320380"/>
                  <a:pt x="435541" y="320380"/>
                </a:cubicBezTo>
                <a:cubicBezTo>
                  <a:pt x="391144" y="320380"/>
                  <a:pt x="355079" y="305814"/>
                  <a:pt x="327348" y="276683"/>
                </a:cubicBezTo>
                <a:cubicBezTo>
                  <a:pt x="299616" y="247551"/>
                  <a:pt x="285750" y="210054"/>
                  <a:pt x="285750" y="164190"/>
                </a:cubicBezTo>
                <a:cubicBezTo>
                  <a:pt x="285750" y="115659"/>
                  <a:pt x="299916" y="76162"/>
                  <a:pt x="328248" y="45697"/>
                </a:cubicBezTo>
                <a:cubicBezTo>
                  <a:pt x="356579" y="15232"/>
                  <a:pt x="394010" y="0"/>
                  <a:pt x="440541" y="0"/>
                </a:cubicBezTo>
                <a:close/>
                <a:moveTo>
                  <a:pt x="164390" y="0"/>
                </a:moveTo>
                <a:cubicBezTo>
                  <a:pt x="194655" y="0"/>
                  <a:pt x="219987" y="3933"/>
                  <a:pt x="240385" y="11799"/>
                </a:cubicBezTo>
                <a:lnTo>
                  <a:pt x="240385" y="75595"/>
                </a:lnTo>
                <a:cubicBezTo>
                  <a:pt x="219453" y="63329"/>
                  <a:pt x="195722" y="57196"/>
                  <a:pt x="169190" y="57196"/>
                </a:cubicBezTo>
                <a:cubicBezTo>
                  <a:pt x="138925" y="57196"/>
                  <a:pt x="114727" y="66862"/>
                  <a:pt x="96594" y="86195"/>
                </a:cubicBezTo>
                <a:cubicBezTo>
                  <a:pt x="78462" y="105527"/>
                  <a:pt x="69396" y="130792"/>
                  <a:pt x="69396" y="161990"/>
                </a:cubicBezTo>
                <a:cubicBezTo>
                  <a:pt x="69396" y="192388"/>
                  <a:pt x="77995" y="216853"/>
                  <a:pt x="95194" y="235385"/>
                </a:cubicBezTo>
                <a:cubicBezTo>
                  <a:pt x="112393" y="253918"/>
                  <a:pt x="135659" y="263184"/>
                  <a:pt x="164990" y="263184"/>
                </a:cubicBezTo>
                <a:cubicBezTo>
                  <a:pt x="192588" y="263184"/>
                  <a:pt x="217720" y="256517"/>
                  <a:pt x="240385" y="243185"/>
                </a:cubicBezTo>
                <a:lnTo>
                  <a:pt x="240385" y="303781"/>
                </a:lnTo>
                <a:cubicBezTo>
                  <a:pt x="217854" y="314847"/>
                  <a:pt x="188455" y="320380"/>
                  <a:pt x="152191" y="320380"/>
                </a:cubicBezTo>
                <a:cubicBezTo>
                  <a:pt x="105527" y="320380"/>
                  <a:pt x="68496" y="306414"/>
                  <a:pt x="41098" y="278483"/>
                </a:cubicBezTo>
                <a:cubicBezTo>
                  <a:pt x="13699" y="250551"/>
                  <a:pt x="0" y="213320"/>
                  <a:pt x="0" y="166790"/>
                </a:cubicBezTo>
                <a:cubicBezTo>
                  <a:pt x="0" y="117859"/>
                  <a:pt x="15299" y="77828"/>
                  <a:pt x="45897" y="46697"/>
                </a:cubicBezTo>
                <a:cubicBezTo>
                  <a:pt x="76496" y="15566"/>
                  <a:pt x="115993" y="0"/>
                  <a:pt x="1643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速览笔记要点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作者动机与问题背景</a:t>
            </a:r>
            <a:endParaRPr lang="zh-CN" altLang="en-US" dirty="0"/>
          </a:p>
        </p:txBody>
      </p:sp>
      <p:pic>
        <p:nvPicPr>
          <p:cNvPr id="16" name="图片 15" descr="/data/temp/0f67af2f-2d38-11ef-b428-4e9aedd31e07.jpg@base@tag=imgScale&amp;m=1&amp;w=729&amp;h=779&amp;q=950f67af2f-2d38-11ef-b428-4e9aedd31e0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88" r="14888"/>
          <a:stretch>
            <a:fillRect/>
          </a:stretch>
        </p:blipFill>
        <p:spPr>
          <a:xfrm>
            <a:off x="2274927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06596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阐述作者为何进行此项研究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06596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研究动机</a:t>
            </a:r>
            <a:endParaRPr lang="zh-CN" altLang="en-US" sz="2400" b="1" kern="0" dirty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0f67af7c-2d38-11ef-b428-4e9aedd31e07.jpg@base@tag=imgScale&amp;m=1&amp;w=729&amp;h=779&amp;q=950f67af7c-2d38-11ef-b428-4e9aedd31e0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t="14427" b="14427"/>
          <a:stretch>
            <a:fillRect/>
          </a:stretch>
        </p:blipFill>
        <p:spPr>
          <a:xfrm>
            <a:off x="7285592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5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cubicBezTo>
                  <a:pt x="2627404" y="815312"/>
                  <a:pt x="2627404" y="1989885"/>
                  <a:pt x="2627403" y="2059094"/>
                </a:cubicBez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518531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介绍研究领域的现状与挑战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518531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问题背景</a:t>
            </a:r>
            <a:endParaRPr lang="zh-CN" altLang="en-US" sz="24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2330783"/>
            <a:ext cx="12192635" cy="30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3" y="1246305"/>
            <a:ext cx="2468848" cy="504610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论文创新点及思考路径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图片 24" descr="/data/temp/0f67c73b-2d38-11ef-b428-4e9aedd31e07.jpg@base@tag=imgScale&amp;m=1&amp;w=621&amp;h=1345&amp;q=950f67c73b-2d38-11ef-b428-4e9aedd31e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2514" r="22514"/>
          <a:stretch>
            <a:fillRect/>
          </a:stretch>
        </p:blipFill>
        <p:spPr>
          <a:xfrm>
            <a:off x="1193005" y="1346558"/>
            <a:ext cx="2238375" cy="4845600"/>
          </a:xfrm>
          <a:custGeom>
            <a:avLst/>
            <a:gdLst>
              <a:gd name="connsiteX0" fmla="*/ 840582 w 2238375"/>
              <a:gd name="connsiteY0" fmla="*/ 59648 h 4845600"/>
              <a:gd name="connsiteX1" fmla="*/ 737458 w 2238375"/>
              <a:gd name="connsiteY1" fmla="*/ 128003 h 4845600"/>
              <a:gd name="connsiteX2" fmla="*/ 728663 w 2238375"/>
              <a:gd name="connsiteY2" fmla="*/ 171567 h 4845600"/>
              <a:gd name="connsiteX3" fmla="*/ 737458 w 2238375"/>
              <a:gd name="connsiteY3" fmla="*/ 215130 h 4845600"/>
              <a:gd name="connsiteX4" fmla="*/ 840582 w 2238375"/>
              <a:gd name="connsiteY4" fmla="*/ 283485 h 4845600"/>
              <a:gd name="connsiteX5" fmla="*/ 1390649 w 2238375"/>
              <a:gd name="connsiteY5" fmla="*/ 283486 h 4845600"/>
              <a:gd name="connsiteX6" fmla="*/ 1502568 w 2238375"/>
              <a:gd name="connsiteY6" fmla="*/ 171567 h 4845600"/>
              <a:gd name="connsiteX7" fmla="*/ 1502569 w 2238375"/>
              <a:gd name="connsiteY7" fmla="*/ 171567 h 4845600"/>
              <a:gd name="connsiteX8" fmla="*/ 1390650 w 2238375"/>
              <a:gd name="connsiteY8" fmla="*/ 59648 h 4845600"/>
              <a:gd name="connsiteX9" fmla="*/ 265628 w 2238375"/>
              <a:gd name="connsiteY9" fmla="*/ 0 h 4845600"/>
              <a:gd name="connsiteX10" fmla="*/ 1972747 w 2238375"/>
              <a:gd name="connsiteY10" fmla="*/ 0 h 4845600"/>
              <a:gd name="connsiteX11" fmla="*/ 2238375 w 2238375"/>
              <a:gd name="connsiteY11" fmla="*/ 265628 h 4845600"/>
              <a:gd name="connsiteX12" fmla="*/ 2238375 w 2238375"/>
              <a:gd name="connsiteY12" fmla="*/ 4579972 h 4845600"/>
              <a:gd name="connsiteX13" fmla="*/ 1972747 w 2238375"/>
              <a:gd name="connsiteY13" fmla="*/ 4845600 h 4845600"/>
              <a:gd name="connsiteX14" fmla="*/ 265628 w 2238375"/>
              <a:gd name="connsiteY14" fmla="*/ 4845600 h 4845600"/>
              <a:gd name="connsiteX15" fmla="*/ 0 w 2238375"/>
              <a:gd name="connsiteY15" fmla="*/ 4579972 h 4845600"/>
              <a:gd name="connsiteX16" fmla="*/ 0 w 2238375"/>
              <a:gd name="connsiteY16" fmla="*/ 265628 h 4845600"/>
              <a:gd name="connsiteX17" fmla="*/ 265628 w 2238375"/>
              <a:gd name="connsiteY17" fmla="*/ 0 h 48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8375" h="4845600">
                <a:moveTo>
                  <a:pt x="840582" y="59648"/>
                </a:moveTo>
                <a:cubicBezTo>
                  <a:pt x="794224" y="59648"/>
                  <a:pt x="754449" y="87834"/>
                  <a:pt x="737458" y="128003"/>
                </a:cubicBezTo>
                <a:lnTo>
                  <a:pt x="728663" y="171567"/>
                </a:lnTo>
                <a:lnTo>
                  <a:pt x="737458" y="215130"/>
                </a:lnTo>
                <a:cubicBezTo>
                  <a:pt x="754449" y="255299"/>
                  <a:pt x="794224" y="283485"/>
                  <a:pt x="840582" y="283485"/>
                </a:cubicBezTo>
                <a:lnTo>
                  <a:pt x="1390649" y="283486"/>
                </a:lnTo>
                <a:cubicBezTo>
                  <a:pt x="1452460" y="283486"/>
                  <a:pt x="1502568" y="233378"/>
                  <a:pt x="1502568" y="171567"/>
                </a:cubicBezTo>
                <a:lnTo>
                  <a:pt x="1502569" y="171567"/>
                </a:lnTo>
                <a:cubicBezTo>
                  <a:pt x="1502569" y="109756"/>
                  <a:pt x="1452461" y="59648"/>
                  <a:pt x="1390650" y="59648"/>
                </a:cubicBezTo>
                <a:close/>
                <a:moveTo>
                  <a:pt x="265628" y="0"/>
                </a:moveTo>
                <a:lnTo>
                  <a:pt x="1972747" y="0"/>
                </a:lnTo>
                <a:cubicBezTo>
                  <a:pt x="2119449" y="0"/>
                  <a:pt x="2238375" y="118926"/>
                  <a:pt x="2238375" y="265628"/>
                </a:cubicBezTo>
                <a:lnTo>
                  <a:pt x="2238375" y="4579972"/>
                </a:lnTo>
                <a:cubicBezTo>
                  <a:pt x="2238375" y="4726674"/>
                  <a:pt x="2119449" y="4845600"/>
                  <a:pt x="1972747" y="4845600"/>
                </a:cubicBezTo>
                <a:lnTo>
                  <a:pt x="265628" y="4845600"/>
                </a:lnTo>
                <a:cubicBezTo>
                  <a:pt x="118926" y="4845600"/>
                  <a:pt x="0" y="4726674"/>
                  <a:pt x="0" y="4579972"/>
                </a:cubicBezTo>
                <a:lnTo>
                  <a:pt x="0" y="265628"/>
                </a:lnTo>
                <a:cubicBezTo>
                  <a:pt x="0" y="118926"/>
                  <a:pt x="118926" y="0"/>
                  <a:pt x="265628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4713274" y="4065223"/>
            <a:ext cx="261366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总结论文独特之处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4713274" y="3612468"/>
            <a:ext cx="2613660" cy="3562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创新点提炼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8167674" y="4065223"/>
            <a:ext cx="261366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明确研究思路与方向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8167674" y="3612468"/>
            <a:ext cx="2613660" cy="3562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思考路径梳理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11"/>
            </p:custDataLst>
          </p:nvPr>
        </p:nvSpPr>
        <p:spPr>
          <a:xfrm>
            <a:off x="9112554" y="2708863"/>
            <a:ext cx="723900" cy="723900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9404" y="2905713"/>
            <a:ext cx="330200" cy="330200"/>
          </a:xfrm>
          <a:prstGeom prst="rect">
            <a:avLst/>
          </a:prstGeom>
          <a:effectLst/>
        </p:spPr>
      </p:pic>
      <p:sp>
        <p:nvSpPr>
          <p:cNvPr id="20" name="圆角矩形 19"/>
          <p:cNvSpPr/>
          <p:nvPr>
            <p:custDataLst>
              <p:tags r:id="rId15"/>
            </p:custDataLst>
          </p:nvPr>
        </p:nvSpPr>
        <p:spPr>
          <a:xfrm>
            <a:off x="5658154" y="2708863"/>
            <a:ext cx="723900" cy="723900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343439383331313b343532303033323bd3a6d3c3b9dcc0ed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55004" y="2905713"/>
            <a:ext cx="330200" cy="330200"/>
          </a:xfrm>
          <a:prstGeom prst="rect">
            <a:avLst/>
          </a:prstGeom>
          <a:effectLst/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方法论细节与性能分析</a:t>
            </a:r>
            <a:endParaRPr lang="zh-CN" altLang="en-US" dirty="0"/>
          </a:p>
        </p:txBody>
      </p:sp>
      <p:sp>
        <p:nvSpPr>
          <p:cNvPr id="6" name="矩形: 圆角 2"/>
          <p:cNvSpPr/>
          <p:nvPr>
            <p:custDataLst>
              <p:tags r:id="rId2"/>
            </p:custDataLst>
          </p:nvPr>
        </p:nvSpPr>
        <p:spPr>
          <a:xfrm>
            <a:off x="692367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阐述研究设计、数据收集与分析方法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100ff0ea-2d38-11ef-9d68-0ad046184f51.jpg@base@tag=imgScale&amp;m=1&amp;w=691&amp;h=691&amp;q=95100ff0ea-2d38-11ef-9d68-0ad046184f5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83" r="16683"/>
          <a:stretch>
            <a:fillRect/>
          </a:stretch>
        </p:blipFill>
        <p:spPr>
          <a:xfrm>
            <a:off x="3295486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: 圆角 4"/>
          <p:cNvSpPr/>
          <p:nvPr>
            <p:custDataLst>
              <p:tags r:id="rId5"/>
            </p:custDataLst>
          </p:nvPr>
        </p:nvSpPr>
        <p:spPr>
          <a:xfrm>
            <a:off x="692367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方法论细节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: 圆角 6"/>
          <p:cNvSpPr/>
          <p:nvPr>
            <p:custDataLst>
              <p:tags r:id="rId6"/>
            </p:custDataLst>
          </p:nvPr>
        </p:nvSpPr>
        <p:spPr>
          <a:xfrm>
            <a:off x="6402844" y="3770307"/>
            <a:ext cx="3854609" cy="2141747"/>
          </a:xfrm>
          <a:prstGeom prst="roundRect">
            <a:avLst>
              <a:gd name="adj" fmla="val 7221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57" tIns="396082" rIns="320058" bIns="167482" rtlCol="0" anchor="ctr"/>
          <a:p>
            <a:pPr algn="just" fontAlgn="b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评估模型效果，对比不同方法优劣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: 圆角 8"/>
          <p:cNvSpPr/>
          <p:nvPr>
            <p:custDataLst>
              <p:tags r:id="rId7"/>
            </p:custDataLst>
          </p:nvPr>
        </p:nvSpPr>
        <p:spPr>
          <a:xfrm>
            <a:off x="6402844" y="3459127"/>
            <a:ext cx="2217816" cy="5398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524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性能分析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0" name="图片 19" descr="/data/temp/100ff5fe-2d38-11ef-9d68-0ad046184f51.jpg@base@tag=imgScale&amp;m=1&amp;w=691&amp;h=691&amp;q=95100ff5fe-2d38-11ef-9d68-0ad046184f5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6210" b="6210"/>
          <a:stretch>
            <a:fillRect/>
          </a:stretch>
        </p:blipFill>
        <p:spPr>
          <a:xfrm>
            <a:off x="9005962" y="1736839"/>
            <a:ext cx="2491306" cy="2491306"/>
          </a:xfrm>
          <a:prstGeom prst="ellipse">
            <a:avLst/>
          </a:prstGeom>
          <a:noFill/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论文不足与改进思考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06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存在问题与性能提升疑虑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部分关键数据缺失，影响结论的准确性和可靠性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数据收集不全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对论文提出的性能提升方案存在疑虑，需要进一步验证其有效性和可行性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性能提升疑虑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实验设计存在不足，导致实验结果可能不够准确或具有偏差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实验设计缺陷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12972553-2d38-11ef-9ade-72dfd8fe3a75.jpg@base@tag=imgScale&amp;m=1&amp;w=450&amp;h=450&amp;q=9512972553-2d38-11ef-9ade-72dfd8fe3a7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129726a0-2d38-11ef-9ade-72dfd8fe3a75.jpg@base@tag=imgScale&amp;m=1&amp;w=450&amp;h=450&amp;q=95129726a0-2d38-11ef-9ade-72dfd8fe3a7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12972631-2d38-11ef-9ade-72dfd8fe3a75.jpg@base@tag=imgScale&amp;m=1&amp;w=450&amp;h=450&amp;q=9512972631-2d38-11ef-9ade-72dfd8fe3a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9111" r="24222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11a13166-2d38-11ef-87e8-522aea9e72eb.jpg@base@tag=imgScale&amp;m=1&amp;w=1852&amp;h=1903&amp;q=9511a13166-2d38-11ef-87e8-522aea9e72e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7280" b="14221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 fontScale="9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改进方向与潜在应用迁移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优化算法模型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改进方向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拓展至其他领域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潜在应用迁移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思考总结与参考资料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梳理论文的局限与不足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总结论文不足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12070a48-2d38-11ef-9d68-0ad046184f51.jpg@base@tag=imgScale&amp;m=1&amp;w=788&amp;h=973&amp;q=9512070a48-2d38-11ef-9d68-0ad046184f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7423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提出针对性的改进建议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改进思考方向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12070a91-2d38-11ef-9d68-0ad046184f51.jpg@base@tag=imgScale&amp;m=1&amp;w=788&amp;h=973&amp;q=9512070a91-2d38-11ef-9d68-0ad046184f5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2665" t="4099" r="254" b="10264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参考资料推荐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12070bad-2d38-11ef-9d68-0ad046184f51.jpg@base@tag=imgScale&amp;m=1&amp;w=788&amp;h=973&amp;q=9512070bad-2d38-11ef-9d68-0ad046184f51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l="9146" r="9146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推荐相关书籍与文献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论文基本信息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作者与机构</a:t>
            </a:r>
            <a:endParaRPr lang="zh-CN" altLang="en-US" dirty="0"/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1819893" y="4788210"/>
            <a:ext cx="2570872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作者信息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0d9e5e32-2d38-11ef-87e8-522aea9e72eb.jpg@base@tag=imgScale&amp;m=1&amp;w=679&amp;h=679&amp;q=950d9e5e32-2d38-11ef-87e8-522aea9e72eb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83" r="16683"/>
          <a:stretch>
            <a:fillRect/>
          </a:stretch>
        </p:blipFill>
        <p:spPr>
          <a:xfrm>
            <a:off x="1877844" y="2144102"/>
            <a:ext cx="2455045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7781871" y="4788210"/>
            <a:ext cx="2570236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所属机构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0d9e5edd-2d38-11ef-87e8-522aea9e72eb.jpg@base@tag=imgScale&amp;m=1&amp;w=711&amp;h=679&amp;q=950d9e5edd-2d38-11ef-87e8-522aea9e72eb"/>
          <p:cNvPicPr/>
          <p:nvPr>
            <p:custDataLst>
              <p:tags r:id="rId6"/>
            </p:custDataLst>
          </p:nvPr>
        </p:nvPicPr>
        <p:blipFill rotWithShape="1">
          <a:blip r:embed="rId7"/>
          <a:srcRect t="18175" b="18175"/>
          <a:stretch>
            <a:fillRect/>
          </a:stretch>
        </p:blipFill>
        <p:spPr>
          <a:xfrm>
            <a:off x="7781871" y="2144102"/>
            <a:ext cx="2570236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204717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论文作者的姓名、职称等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166059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论文作者所在的单位或组织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0cbe1e93-2d38-11ef-b9f5-1a5cda4e4a5e.jpg@base@tag=imgScale&amp;m=1&amp;w=1852&amp;h=1903&amp;q=950cbe1e93-2d38-11ef-b9f5-1a5cda4e4a5e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355" r="9414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出版与发布信息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论文出版期刊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出版信息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论文发布平台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发布信息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论文摘要与评分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概括研究目的、方法、结果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摘要内容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0d17aa5b-2d38-11ef-a007-2ea9b9a8f815.jpg@base@tag=imgScale&amp;m=1&amp;w=534&amp;h=534&amp;q=950d17aa5b-2d38-11ef-a007-2ea9b9a8f8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667" r="16667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根据摘要质量、创新性等评分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评分依据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0d17ab06-2d38-11ef-a007-2ea9b9a8f815.jpg@base@tag=imgScale&amp;m=1&amp;w=534&amp;h=534&amp;q=950d17ab06-2d38-11ef-a007-2ea9b9a8f8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5648" r="15648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读前先问的问题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任务方向及问题类型</a:t>
            </a:r>
            <a:endParaRPr lang="zh-CN" altLang="en-US" dirty="0"/>
          </a:p>
        </p:txBody>
      </p:sp>
      <p:pic>
        <p:nvPicPr>
          <p:cNvPr id="23" name="图片 22" descr="/data/temp/0cd567f4-2d38-11ef-a007-2ea9b9a8f815.jpg@base@tag=imgScale&amp;m=1&amp;w=2181&amp;h=1770&amp;q=950cd567f4-2d38-11ef-a007-2ea9b9a8f81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8955" r="8955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明确论文的研究目的和意义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研究目的与意义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掌握论文的研究结论和贡献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研究结论与贡献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了解论文的研究内容和方法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研究内容与方法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问题存在的原因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71"/>
  <p:tag name="KSO_WM_TEMPLATE_CATEGORY" val="custom"/>
  <p:tag name="KSO_WM_SLIDE_INDEX" val="1"/>
  <p:tag name="KSO_WM_SLIDE_ID" val="custom20235971_1"/>
  <p:tag name="KSO_WM_TEMPLATE_MASTER_TYPE" val="0"/>
  <p:tag name="KSO_WM_SLIDE_LAYOUT" val="a_f"/>
  <p:tag name="KSO_WM_SLIDE_LAYOUT_CNT" val="1_2"/>
</p:tagLst>
</file>

<file path=ppt/tags/tag101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3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5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7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9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7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目录"/>
  <p:tag name="KSO_WM_UNIT_TEXT_FILL_FORE_SCHEMECOLOR_INDEX" val="15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6"/>
  <p:tag name="KSO_WM_UNIT_USESOURCEFORMAT_APPLY" val="0"/>
</p:tagLst>
</file>

<file path=ppt/tags/tag114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6"/>
  <p:tag name="KSO_WM_UNIT_USESOURCEFORMAT_APPLY" val="0"/>
</p:tagLst>
</file>

<file path=ppt/tags/tag116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6"/>
  <p:tag name="KSO_WM_UNIT_USESOURCEFORMAT_APPLY" val="0"/>
</p:tagLst>
</file>

<file path=ppt/tags/tag118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6"/>
  <p:tag name="KSO_WM_UNIT_USESOURCEFORMAT_APPLY" val="0"/>
</p:tagLst>
</file>

<file path=ppt/tags/tag1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6"/>
  <p:tag name="KSO_WM_UNIT_USESOURCEFORMAT_APPLY" val="0"/>
</p:tagLst>
</file>

<file path=ppt/tags/tag1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7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FILL_FORE_SCHEMECOLOR_INDEX" val="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71"/>
  <p:tag name="KSO_WM_TEMPLATE_CATEGORY" val="custom"/>
  <p:tag name="KSO_WM_SLIDE_INDEX" val="6"/>
  <p:tag name="KSO_WM_SLIDE_ID" val="custom20235971_6"/>
  <p:tag name="KSO_WM_TEMPLATE_MASTER_TYPE" val="0"/>
  <p:tag name="KSO_WM_SLIDE_LAYOUT" val="a_l"/>
  <p:tag name="KSO_WM_SLIDE_LAYOUT_CNT" val="1_1"/>
  <p:tag name="KSO_WM_SLIDE_DIAGTYPE" val="l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2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1"/>
</p:tagLst>
</file>

<file path=ppt/tags/tag12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1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29.xml><?xml version="1.0" encoding="utf-8"?>
<p:tagLst xmlns:p="http://schemas.openxmlformats.org/presentationml/2006/main">
  <p:tag name="KSO_WM_UNIT_VALUE" val="679*67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1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1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1.xml><?xml version="1.0" encoding="utf-8"?>
<p:tagLst xmlns:p="http://schemas.openxmlformats.org/presentationml/2006/main">
  <p:tag name="KSO_WM_UNIT_VALUE" val="679*7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1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15_1*l_h_f*1_1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15_1*l_h_f*1_2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5971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135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1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14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71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5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5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5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56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57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97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5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2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15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5971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174.xml><?xml version="1.0" encoding="utf-8"?>
<p:tagLst xmlns:p="http://schemas.openxmlformats.org/presentationml/2006/main">
  <p:tag name="KSO_WM_TEMPLATE_CATEGORY" val="custom"/>
  <p:tag name="KSO_WM_TEMPLATE_INDEX" val="20235971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4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8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3"/>
</p:tagLst>
</file>

<file path=ppt/tags/tag18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968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1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1*l_h_f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1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1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1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1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1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,单击此处添加文本具体内容"/>
  <p:tag name="KSO_WM_UNIT_FILL_TYPE" val="3"/>
  <p:tag name="KSO_WM_UNIT_USESOURCEFORMAT_APPLY" val="0"/>
</p:tagLst>
</file>

<file path=ppt/tags/tag2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，单击此处添加文本具体内容"/>
  <p:tag name="KSO_WM_UNIT_FILL_TYPE" val="3"/>
  <p:tag name="KSO_WM_UNIT_USESOURCEFORMAT_APPLY" val="0"/>
</p:tagLst>
</file>

<file path=ppt/tags/tag2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2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0968"/>
  <p:tag name="KSO_WM_SLIDE_LAYOUT" val="a_l"/>
  <p:tag name="KSO_WM_SLIDE_LAYOUT_CNT" val="1_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89_1*i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89_1*a*1"/>
  <p:tag name="KSO_WM_TEMPLATE_CATEGORY" val="custom"/>
  <p:tag name="KSO_WM_TEMPLATE_INDEX" val="20233589"/>
  <p:tag name="KSO_WM_UNIT_LAYERLEVEL" val="1"/>
  <p:tag name="KSO_WM_TAG_VERSION" val="3.0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589_1*i*2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UNIT_VALUE" val="1906*17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9_1*d*1"/>
  <p:tag name="KSO_WM_TEMPLATE_CATEGORY" val="custom"/>
  <p:tag name="KSO_WM_TEMPLATE_INDEX" val="2023358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0_1*l_h_a*1_1_1"/>
  <p:tag name="KSO_WM_TEMPLATE_CATEGORY" val="diagram"/>
  <p:tag name="KSO_WM_TEMPLATE_INDEX" val="20233520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BEAUTIFY_FLAG" val="#wm#"/>
  <p:tag name="KSO_WM_DIAGRAM_VIRTUALLY_FRAME" val="{&quot;height&quot;:178.89999389648438,&quot;width&quot;:320.700012207031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0_1*l_h_f*1_1_1"/>
  <p:tag name="KSO_WM_TEMPLATE_CATEGORY" val="diagram"/>
  <p:tag name="KSO_WM_TEMPLATE_INDEX" val="20233520"/>
  <p:tag name="KSO_WM_UNIT_LAYERLEVEL" val="1_1_1"/>
  <p:tag name="KSO_WM_TAG_VERSION" val="3.0"/>
  <p:tag name="KSO_WM_UNIT_VALUE" val="17"/>
  <p:tag name="KSO_WM_UNIT_PRESET_TEXT" val="单击此处添加文本具体内容"/>
  <p:tag name="KSO_WM_UNIT_TEXT_FILL_FORE_SCHEMECOLOR_INDEX" val="1"/>
  <p:tag name="KSO_WM_UNIT_TEXT_FILL_TYPE" val="1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0_1*l_h_a*1_2_1"/>
  <p:tag name="KSO_WM_TEMPLATE_CATEGORY" val="diagram"/>
  <p:tag name="KSO_WM_TEMPLATE_INDEX" val="20233520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178.89999389648438,&quot;width&quot;:320.7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BEAUTIFY_FLAG" val="#wm#"/>
  <p:tag name="KSO_WM_DIAGRAM_VIRTUALLY_FRAME" val="{&quot;height&quot;:178.89999389648438,&quot;width&quot;:320.700012207031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0_1*l_h_f*1_2_1"/>
  <p:tag name="KSO_WM_TEMPLATE_CATEGORY" val="diagram"/>
  <p:tag name="KSO_WM_TEMPLATE_INDEX" val="20233520"/>
  <p:tag name="KSO_WM_UNIT_LAYERLEVEL" val="1_1_1"/>
  <p:tag name="KSO_WM_TAG_VERSION" val="3.0"/>
  <p:tag name="KSO_WM_UNIT_VALUE" val="17"/>
  <p:tag name="KSO_WM_UNIT_PRESET_TEXT" val="单击此处添加文本具体内容"/>
  <p:tag name="KSO_WM_UNIT_TEXT_FILL_FORE_SCHEMECOLOR_INDEX" val="1"/>
  <p:tag name="KSO_WM_UNIT_TEXT_FILL_TYPE" val="1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55.7*135.4"/>
  <p:tag name="KSO_WM_SLIDE_POSITION" val="86.6*295.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3589_1"/>
  <p:tag name="KSO_WM_SLIDE_ITEM_CNT" val="2"/>
</p:tagLst>
</file>

<file path=ppt/tags/tag2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22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4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3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7_1*l_h_d*1_2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1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20_1*i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20_1*i*2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USESOURCEFORMAT_APPLY" val="0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20_1*a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42.xml><?xml version="1.0" encoding="utf-8"?>
<p:tagLst xmlns:p="http://schemas.openxmlformats.org/presentationml/2006/main">
  <p:tag name="KSO_WM_UNIT_VALUE" val="1345*6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0_1*d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19_2*l_h_f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，文字是思想的提炼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19_2*l_h_a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19_2*l_h_f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，文字是思想的提炼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19_2*l_h_a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7.xml><?xml version="1.0" encoding="utf-8"?>
<p:tagLst xmlns:p="http://schemas.openxmlformats.org/presentationml/2006/main">
  <p:tag name="KSO_WM_DIAGRAM_VIRTUALLY_FRAME" val="{&quot;height&quot;:167.8000030517578,&quot;width&quot;:606.849914550781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19_2*l_h_i*1_2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19_2*l_h_x*1_2_1"/>
  <p:tag name="KSO_WM_TEMPLATE_CATEGORY" val="diagram"/>
  <p:tag name="KSO_WM_TEMPLATE_INDEX" val="2023321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49.xml><?xml version="1.0" encoding="utf-8"?>
<p:tagLst xmlns:p="http://schemas.openxmlformats.org/presentationml/2006/main">
  <p:tag name="KSO_WM_DIAGRAM_VIRTUALLY_FRAME" val="{&quot;height&quot;:167.8000030517578,&quot;width&quot;:606.8499145507812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19_2*l_h_i*1_1_1"/>
  <p:tag name="KSO_WM_TEMPLATE_CATEGORY" val="diagram"/>
  <p:tag name="KSO_WM_TEMPLATE_INDEX" val="20233219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BEAUTIFY_FLAG" val="#wm#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19_2*l_h_x*1_1_1"/>
  <p:tag name="KSO_WM_TEMPLATE_CATEGORY" val="diagram"/>
  <p:tag name="KSO_WM_TEMPLATE_INDEX" val="2023321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167.8000030517578,&quot;width&quot;:606.84991455078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51.xml><?xml version="1.0" encoding="utf-8"?>
<p:tagLst xmlns:p="http://schemas.openxmlformats.org/presentationml/2006/main">
  <p:tag name="KSO_WM_SLIDE_ID" val="custom2023322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picTxt"/>
  <p:tag name="KSO_WM_SLIDE_SIZE" val="541.7*156.75"/>
  <p:tag name="KSO_WM_SLIDE_POSITION" val="339.174*218.82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4_1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6"/>
  <p:tag name="KSO_WM_UNIT_PRESET_TEXT" val="单击此处添加文本具体内容，简明扼要地阐述您的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4_1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8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91*69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9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26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6"/>
</p:tagLst>
</file>

<file path=ppt/tags/tag26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6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6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77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28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USESOURCEFORMAT_APPLY" val="0"/>
</p:tagLst>
</file>

<file path=ppt/tags/tag299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感谢观看"/>
</p:tagLst>
</file>

<file path=ppt/tags/tag30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ags/tag30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9"/>
  <p:tag name="KSO_WM_SLIDE_ID" val="custom20235971_9"/>
  <p:tag name="KSO_WM_TEMPLATE_MASTER_TYPE" val="0"/>
  <p:tag name="KSO_WM_SLIDE_LAYOUT" val="a_f"/>
  <p:tag name="KSO_WM_SLIDE_LAYOUT_CNT" val="1_2"/>
</p:tagLst>
</file>

<file path=ppt/tags/tag303.xml><?xml version="1.0" encoding="utf-8"?>
<p:tagLst xmlns:p="http://schemas.openxmlformats.org/presentationml/2006/main">
  <p:tag name="commondata" val="eyJoZGlkIjoiYWM2Njg4ZTRiMjA5NzYyN2I4NWZiMjNlOGY4M2M3MWEifQ=="/>
</p:tagLst>
</file>

<file path=ppt/tags/tag3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7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71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71"/>
  <p:tag name="KSO_WM_TEMPLATE_CATEGORY" val="custom"/>
  <p:tag name="KSO_WM_TEMPLATE_MASTER_TYPE" val="0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单击此处&#10;添加文档标题"/>
</p:tagLst>
</file>

<file path=ppt/tags/tag9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325-1">
      <a:dk1>
        <a:srgbClr val="333333"/>
      </a:dk1>
      <a:lt1>
        <a:sysClr val="window" lastClr="FFFFFF"/>
      </a:lt1>
      <a:dk2>
        <a:srgbClr val="000000"/>
      </a:dk2>
      <a:lt2>
        <a:srgbClr val="E7F3FD"/>
      </a:lt2>
      <a:accent1>
        <a:srgbClr val="84C1F4"/>
      </a:accent1>
      <a:accent2>
        <a:srgbClr val="1A48D8"/>
      </a:accent2>
      <a:accent3>
        <a:srgbClr val="C299D9"/>
      </a:accent3>
      <a:accent4>
        <a:srgbClr val="766BC9"/>
      </a:accent4>
      <a:accent5>
        <a:srgbClr val="FAC348"/>
      </a:accent5>
      <a:accent6>
        <a:srgbClr val="F88A20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2"/>
            </a:gs>
            <a:gs pos="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WPS 演示</Application>
  <PresentationFormat>宽屏</PresentationFormat>
  <Paragraphs>226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Arial Unicode MS</vt:lpstr>
      <vt:lpstr>Calibri</vt:lpstr>
      <vt:lpstr>微软雅黑</vt:lpstr>
      <vt:lpstr>江城圆体 400W</vt:lpstr>
      <vt:lpstr>MiSans Normal</vt:lpstr>
      <vt:lpstr>微软雅黑 Light</vt:lpstr>
      <vt:lpstr>WPS</vt:lpstr>
      <vt:lpstr>Office 主题​​</vt:lpstr>
      <vt:lpstr>论文阅读指南</vt:lpstr>
      <vt:lpstr>目录</vt:lpstr>
      <vt:lpstr>论文基本信息</vt:lpstr>
      <vt:lpstr>作者与机构</vt:lpstr>
      <vt:lpstr>出版与发布信息</vt:lpstr>
      <vt:lpstr>论文摘要与评分</vt:lpstr>
      <vt:lpstr>读前先问的问题</vt:lpstr>
      <vt:lpstr>任务方向及问题类型</vt:lpstr>
      <vt:lpstr>问题存在的原因</vt:lpstr>
      <vt:lpstr>解决方案与验证方法</vt:lpstr>
      <vt:lpstr>论文精读内容</vt:lpstr>
      <vt:lpstr>引言部分解读</vt:lpstr>
      <vt:lpstr>方法论分析</vt:lpstr>
      <vt:lpstr>方法论分析</vt:lpstr>
      <vt:lpstr>系统架构</vt:lpstr>
      <vt:lpstr>实验结果探讨</vt:lpstr>
      <vt:lpstr>数据集与评价指标</vt:lpstr>
      <vt:lpstr>性能表现与复现难度</vt:lpstr>
      <vt:lpstr>PowerPoint 演示文稿</vt:lpstr>
      <vt:lpstr>速览笔记要点</vt:lpstr>
      <vt:lpstr>作者动机与问题背景</vt:lpstr>
      <vt:lpstr>论文创新点及思考路径</vt:lpstr>
      <vt:lpstr>方法论细节与性能分析</vt:lpstr>
      <vt:lpstr>论文不足与改进思考</vt:lpstr>
      <vt:lpstr>存在问题与性能提升疑虑</vt:lpstr>
      <vt:lpstr>改进方向与潜在应用迁移</vt:lpstr>
      <vt:lpstr>思考总结与参考资料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ko king</cp:lastModifiedBy>
  <cp:revision>3</cp:revision>
  <dcterms:created xsi:type="dcterms:W3CDTF">2023-08-09T12:44:00Z</dcterms:created>
  <dcterms:modified xsi:type="dcterms:W3CDTF">2024-06-18T06:04:55Z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